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"/>
  </p:notesMasterIdLst>
  <p:sldIdLst>
    <p:sldId id="277" r:id="rId3"/>
    <p:sldId id="278" r:id="rId4"/>
    <p:sldId id="271" r:id="rId5"/>
    <p:sldId id="270" r:id="rId6"/>
    <p:sldId id="257" r:id="rId7"/>
    <p:sldId id="282" r:id="rId8"/>
    <p:sldId id="27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108" autoAdjust="0"/>
  </p:normalViewPr>
  <p:slideViewPr>
    <p:cSldViewPr snapToGrid="0">
      <p:cViewPr varScale="1">
        <p:scale>
          <a:sx n="56" d="100"/>
          <a:sy n="56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E20740-81DB-4275-AB0F-2A140F928086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4765219-187E-45D5-AEF9-85ACBD7F5F6E}">
      <dgm:prSet phldrT="[Text]" custT="1"/>
      <dgm:spPr/>
      <dgm:t>
        <a:bodyPr/>
        <a:lstStyle/>
        <a:p>
          <a:r>
            <a:rPr lang="es-ES" sz="1800" b="1" dirty="0"/>
            <a:t>Alianzas Inst. Salud</a:t>
          </a:r>
        </a:p>
        <a:p>
          <a:r>
            <a:rPr lang="es-ES" sz="1800" b="1" dirty="0"/>
            <a:t>Uso restringido a especialistas</a:t>
          </a:r>
        </a:p>
        <a:p>
          <a:r>
            <a:rPr lang="es-ES" sz="1800" b="1" dirty="0"/>
            <a:t>Colección imágenes</a:t>
          </a:r>
        </a:p>
        <a:p>
          <a:r>
            <a:rPr lang="es-ES" sz="1800" b="1" dirty="0"/>
            <a:t>Fortalecimiento Tecnología</a:t>
          </a:r>
          <a:endParaRPr lang="de-DE" sz="1800" b="1" dirty="0"/>
        </a:p>
      </dgm:t>
    </dgm:pt>
    <dgm:pt modelId="{6E10F8B0-E0B3-4F70-A810-DF5C053FA327}" type="parTrans" cxnId="{ED83EFC9-942C-4411-8EF5-20C101879D13}">
      <dgm:prSet/>
      <dgm:spPr/>
      <dgm:t>
        <a:bodyPr/>
        <a:lstStyle/>
        <a:p>
          <a:endParaRPr lang="de-DE"/>
        </a:p>
      </dgm:t>
    </dgm:pt>
    <dgm:pt modelId="{37E7A31E-7EBF-4E39-9752-C819C6C820A6}" type="sibTrans" cxnId="{ED83EFC9-942C-4411-8EF5-20C101879D13}">
      <dgm:prSet/>
      <dgm:spPr/>
      <dgm:t>
        <a:bodyPr/>
        <a:lstStyle/>
        <a:p>
          <a:endParaRPr lang="de-DE"/>
        </a:p>
      </dgm:t>
    </dgm:pt>
    <dgm:pt modelId="{69D80ABC-C416-482B-B565-5ED9361C3856}">
      <dgm:prSet phldrT="[Text]" custT="1"/>
      <dgm:spPr/>
      <dgm:t>
        <a:bodyPr/>
        <a:lstStyle/>
        <a:p>
          <a:r>
            <a:rPr lang="es-ES" sz="1800" b="1" dirty="0"/>
            <a:t>Preparación del data set</a:t>
          </a:r>
        </a:p>
        <a:p>
          <a:r>
            <a:rPr lang="es-ES" sz="1800" b="1" dirty="0"/>
            <a:t>Reentrenamiento de los modelos</a:t>
          </a:r>
        </a:p>
        <a:p>
          <a:r>
            <a:rPr lang="es-ES" sz="1800" b="1" dirty="0"/>
            <a:t>Lic. uso </a:t>
          </a:r>
          <a:r>
            <a:rPr lang="es-ES" sz="1800" b="1" dirty="0" err="1"/>
            <a:t>DermaUH.apk</a:t>
          </a:r>
          <a:endParaRPr lang="de-DE" sz="1800" b="1" dirty="0"/>
        </a:p>
      </dgm:t>
    </dgm:pt>
    <dgm:pt modelId="{4C95A3E0-6CA0-4AC0-82A8-E2A077840A8B}" type="parTrans" cxnId="{3123F0D2-37B8-4F54-83B5-B30E8DB64444}">
      <dgm:prSet/>
      <dgm:spPr/>
      <dgm:t>
        <a:bodyPr/>
        <a:lstStyle/>
        <a:p>
          <a:endParaRPr lang="de-DE"/>
        </a:p>
      </dgm:t>
    </dgm:pt>
    <dgm:pt modelId="{9F44A0DB-F985-4E3F-888B-24D035B6DC2B}" type="sibTrans" cxnId="{3123F0D2-37B8-4F54-83B5-B30E8DB64444}">
      <dgm:prSet/>
      <dgm:spPr/>
      <dgm:t>
        <a:bodyPr/>
        <a:lstStyle/>
        <a:p>
          <a:endParaRPr lang="de-DE"/>
        </a:p>
      </dgm:t>
    </dgm:pt>
    <dgm:pt modelId="{839444B5-09E0-453A-ABA4-303668628722}">
      <dgm:prSet phldrT="[Text]" custT="1"/>
      <dgm:spPr/>
      <dgm:t>
        <a:bodyPr/>
        <a:lstStyle/>
        <a:p>
          <a:r>
            <a:rPr lang="es-ES" sz="1800" b="1" dirty="0"/>
            <a:t>Diseño de ensayo clínico</a:t>
          </a:r>
        </a:p>
        <a:p>
          <a:r>
            <a:rPr lang="es-ES" sz="1800" b="1" dirty="0"/>
            <a:t>Validación DermaUH (app web y </a:t>
          </a:r>
          <a:r>
            <a:rPr lang="es-ES" sz="1800" b="1" dirty="0" err="1"/>
            <a:t>apk</a:t>
          </a:r>
          <a:r>
            <a:rPr lang="es-ES" sz="1800" b="1" dirty="0"/>
            <a:t>) para uso en diagnóstico</a:t>
          </a:r>
        </a:p>
        <a:p>
          <a:r>
            <a:rPr lang="es-ES" sz="1800" b="1" dirty="0"/>
            <a:t>Lic. de uso de la Base de Imágenes anonimizada</a:t>
          </a:r>
          <a:endParaRPr lang="de-DE" sz="1800" b="1" dirty="0"/>
        </a:p>
      </dgm:t>
    </dgm:pt>
    <dgm:pt modelId="{2AF2798B-9180-4653-91E6-81B5714CC250}" type="parTrans" cxnId="{09C92EF7-F69A-420A-939B-25A9E79CD72F}">
      <dgm:prSet/>
      <dgm:spPr/>
      <dgm:t>
        <a:bodyPr/>
        <a:lstStyle/>
        <a:p>
          <a:endParaRPr lang="de-DE"/>
        </a:p>
      </dgm:t>
    </dgm:pt>
    <dgm:pt modelId="{3BCC137B-B8B8-4565-9A2F-264F6780C2C0}" type="sibTrans" cxnId="{09C92EF7-F69A-420A-939B-25A9E79CD72F}">
      <dgm:prSet/>
      <dgm:spPr/>
      <dgm:t>
        <a:bodyPr/>
        <a:lstStyle/>
        <a:p>
          <a:endParaRPr lang="de-DE"/>
        </a:p>
      </dgm:t>
    </dgm:pt>
    <dgm:pt modelId="{570F2065-9A22-4651-A41D-1F1211263E13}">
      <dgm:prSet phldrT="[Text]" custT="1"/>
      <dgm:spPr/>
      <dgm:t>
        <a:bodyPr/>
        <a:lstStyle/>
        <a:p>
          <a:r>
            <a:rPr lang="es-ES" sz="1800" b="1" dirty="0"/>
            <a:t>Acuerdos para </a:t>
          </a:r>
          <a:r>
            <a:rPr lang="es-ES" sz="1800" b="1" dirty="0" err="1"/>
            <a:t>co-desarrollos</a:t>
          </a:r>
          <a:r>
            <a:rPr lang="es-ES" sz="1800" b="1" dirty="0"/>
            <a:t> específicos</a:t>
          </a:r>
        </a:p>
        <a:p>
          <a:r>
            <a:rPr lang="es-ES" sz="1800" b="1" dirty="0"/>
            <a:t>Lic. de uso para apps como servicio en la nube.</a:t>
          </a:r>
        </a:p>
        <a:p>
          <a:r>
            <a:rPr lang="es-ES" sz="1800" b="1" dirty="0"/>
            <a:t>Lic. de uso para Base de Imágenes anonimizada</a:t>
          </a:r>
        </a:p>
        <a:p>
          <a:r>
            <a:rPr lang="es-ES" sz="1800" b="1" dirty="0"/>
            <a:t>Acuerdos con aseguradoras</a:t>
          </a:r>
          <a:endParaRPr lang="de-DE" sz="1800" b="1" dirty="0"/>
        </a:p>
      </dgm:t>
    </dgm:pt>
    <dgm:pt modelId="{7101ED5F-32D8-464D-99DD-28B47BBCA1A3}" type="parTrans" cxnId="{D2AE7209-B059-4D16-AA50-1FC3A109D48F}">
      <dgm:prSet/>
      <dgm:spPr/>
      <dgm:t>
        <a:bodyPr/>
        <a:lstStyle/>
        <a:p>
          <a:endParaRPr lang="de-DE"/>
        </a:p>
      </dgm:t>
    </dgm:pt>
    <dgm:pt modelId="{902AB1BF-9911-46D5-B511-7AE5E074A156}" type="sibTrans" cxnId="{D2AE7209-B059-4D16-AA50-1FC3A109D48F}">
      <dgm:prSet/>
      <dgm:spPr/>
      <dgm:t>
        <a:bodyPr/>
        <a:lstStyle/>
        <a:p>
          <a:endParaRPr lang="de-DE"/>
        </a:p>
      </dgm:t>
    </dgm:pt>
    <dgm:pt modelId="{118C70C2-F43D-4A7E-B878-60DFB91B8AF8}" type="pres">
      <dgm:prSet presAssocID="{B0E20740-81DB-4275-AB0F-2A140F928086}" presName="rootnode" presStyleCnt="0">
        <dgm:presLayoutVars>
          <dgm:chMax/>
          <dgm:chPref/>
          <dgm:dir/>
          <dgm:animLvl val="lvl"/>
        </dgm:presLayoutVars>
      </dgm:prSet>
      <dgm:spPr/>
    </dgm:pt>
    <dgm:pt modelId="{116F2DDF-E914-459F-9C14-2B6AFC4793C5}" type="pres">
      <dgm:prSet presAssocID="{14765219-187E-45D5-AEF9-85ACBD7F5F6E}" presName="composite" presStyleCnt="0"/>
      <dgm:spPr/>
    </dgm:pt>
    <dgm:pt modelId="{00EC2F9A-47F8-452C-8499-457CF9A4A1A6}" type="pres">
      <dgm:prSet presAssocID="{14765219-187E-45D5-AEF9-85ACBD7F5F6E}" presName="LShape" presStyleLbl="alignNode1" presStyleIdx="0" presStyleCnt="7"/>
      <dgm:spPr>
        <a:solidFill>
          <a:srgbClr val="FF33CC"/>
        </a:solidFill>
      </dgm:spPr>
    </dgm:pt>
    <dgm:pt modelId="{D231A93F-5E23-49F1-8A1A-1824BF4BE2A5}" type="pres">
      <dgm:prSet presAssocID="{14765219-187E-45D5-AEF9-85ACBD7F5F6E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36D0212-D4BA-45C4-BA79-13538C0CEC9D}" type="pres">
      <dgm:prSet presAssocID="{14765219-187E-45D5-AEF9-85ACBD7F5F6E}" presName="Triangle" presStyleLbl="alignNode1" presStyleIdx="1" presStyleCnt="7"/>
      <dgm:spPr>
        <a:solidFill>
          <a:srgbClr val="FF33CC"/>
        </a:solidFill>
      </dgm:spPr>
    </dgm:pt>
    <dgm:pt modelId="{D6BC43E1-0E4B-4986-B3E6-DF5F8D23505E}" type="pres">
      <dgm:prSet presAssocID="{37E7A31E-7EBF-4E39-9752-C819C6C820A6}" presName="sibTrans" presStyleCnt="0"/>
      <dgm:spPr/>
    </dgm:pt>
    <dgm:pt modelId="{8B17ECCA-9E63-415B-8A9C-C44127ADA590}" type="pres">
      <dgm:prSet presAssocID="{37E7A31E-7EBF-4E39-9752-C819C6C820A6}" presName="space" presStyleCnt="0"/>
      <dgm:spPr/>
    </dgm:pt>
    <dgm:pt modelId="{20EE5D55-2F23-4F88-B8F9-2DAEFADF6BAA}" type="pres">
      <dgm:prSet presAssocID="{69D80ABC-C416-482B-B565-5ED9361C3856}" presName="composite" presStyleCnt="0"/>
      <dgm:spPr/>
    </dgm:pt>
    <dgm:pt modelId="{598C8D4B-EA3D-4BDB-9271-129F4CB85D1F}" type="pres">
      <dgm:prSet presAssocID="{69D80ABC-C416-482B-B565-5ED9361C3856}" presName="LShape" presStyleLbl="alignNode1" presStyleIdx="2" presStyleCnt="7" custLinFactNeighborX="1192" custLinFactNeighborY="-3439"/>
      <dgm:spPr>
        <a:solidFill>
          <a:srgbClr val="FF33CC"/>
        </a:solidFill>
      </dgm:spPr>
    </dgm:pt>
    <dgm:pt modelId="{D56C0E19-455F-477B-8B04-E2530CF22BF4}" type="pres">
      <dgm:prSet presAssocID="{69D80ABC-C416-482B-B565-5ED9361C3856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F7666E9-88D3-4F9B-ADC6-B2A7FFDA37C9}" type="pres">
      <dgm:prSet presAssocID="{69D80ABC-C416-482B-B565-5ED9361C3856}" presName="Triangle" presStyleLbl="alignNode1" presStyleIdx="3" presStyleCnt="7"/>
      <dgm:spPr>
        <a:solidFill>
          <a:srgbClr val="FF33CC"/>
        </a:solidFill>
      </dgm:spPr>
    </dgm:pt>
    <dgm:pt modelId="{CAE6E054-2A23-43BB-996C-A2A2A8166525}" type="pres">
      <dgm:prSet presAssocID="{9F44A0DB-F985-4E3F-888B-24D035B6DC2B}" presName="sibTrans" presStyleCnt="0"/>
      <dgm:spPr/>
    </dgm:pt>
    <dgm:pt modelId="{E6062AD7-4512-4C2E-91A2-8F19BE777D18}" type="pres">
      <dgm:prSet presAssocID="{9F44A0DB-F985-4E3F-888B-24D035B6DC2B}" presName="space" presStyleCnt="0"/>
      <dgm:spPr/>
    </dgm:pt>
    <dgm:pt modelId="{C95E8FAB-3D50-4B0F-9768-C690EB80478F}" type="pres">
      <dgm:prSet presAssocID="{839444B5-09E0-453A-ABA4-303668628722}" presName="composite" presStyleCnt="0"/>
      <dgm:spPr/>
    </dgm:pt>
    <dgm:pt modelId="{993B2009-718A-43A8-A018-C686995D3246}" type="pres">
      <dgm:prSet presAssocID="{839444B5-09E0-453A-ABA4-303668628722}" presName="LShape" presStyleLbl="alignNode1" presStyleIdx="4" presStyleCnt="7"/>
      <dgm:spPr>
        <a:solidFill>
          <a:srgbClr val="FF33CC"/>
        </a:solidFill>
      </dgm:spPr>
    </dgm:pt>
    <dgm:pt modelId="{13E12A44-7448-462A-940B-00F710B886E8}" type="pres">
      <dgm:prSet presAssocID="{839444B5-09E0-453A-ABA4-303668628722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E230679-4051-47F2-A4E0-8519A4BE5A3D}" type="pres">
      <dgm:prSet presAssocID="{839444B5-09E0-453A-ABA4-303668628722}" presName="Triangle" presStyleLbl="alignNode1" presStyleIdx="5" presStyleCnt="7"/>
      <dgm:spPr>
        <a:solidFill>
          <a:srgbClr val="FF33CC"/>
        </a:solidFill>
      </dgm:spPr>
    </dgm:pt>
    <dgm:pt modelId="{59F5C569-7CF5-4FD1-9E53-686683180969}" type="pres">
      <dgm:prSet presAssocID="{3BCC137B-B8B8-4565-9A2F-264F6780C2C0}" presName="sibTrans" presStyleCnt="0"/>
      <dgm:spPr/>
    </dgm:pt>
    <dgm:pt modelId="{5684C67F-8992-44C8-BBFF-10A14153C61E}" type="pres">
      <dgm:prSet presAssocID="{3BCC137B-B8B8-4565-9A2F-264F6780C2C0}" presName="space" presStyleCnt="0"/>
      <dgm:spPr/>
    </dgm:pt>
    <dgm:pt modelId="{C527D8CB-8DF3-4DAD-A4D6-07E1A476E3D1}" type="pres">
      <dgm:prSet presAssocID="{570F2065-9A22-4651-A41D-1F1211263E13}" presName="composite" presStyleCnt="0"/>
      <dgm:spPr/>
    </dgm:pt>
    <dgm:pt modelId="{50F93D05-36BB-425A-A70F-946F5A69AFF4}" type="pres">
      <dgm:prSet presAssocID="{570F2065-9A22-4651-A41D-1F1211263E13}" presName="LShape" presStyleLbl="alignNode1" presStyleIdx="6" presStyleCnt="7" custLinFactNeighborX="350" custLinFactNeighborY="0"/>
      <dgm:spPr>
        <a:solidFill>
          <a:srgbClr val="800080"/>
        </a:solidFill>
      </dgm:spPr>
    </dgm:pt>
    <dgm:pt modelId="{12488B4A-68CA-46C0-8CC7-F944DFFB24A8}" type="pres">
      <dgm:prSet presAssocID="{570F2065-9A22-4651-A41D-1F1211263E13}" presName="ParentText" presStyleLbl="revTx" presStyleIdx="3" presStyleCnt="4" custScaleY="152445" custLinFactNeighborX="4899" custLinFactNeighborY="31207">
        <dgm:presLayoutVars>
          <dgm:chMax val="0"/>
          <dgm:chPref val="0"/>
          <dgm:bulletEnabled val="1"/>
        </dgm:presLayoutVars>
      </dgm:prSet>
      <dgm:spPr/>
    </dgm:pt>
  </dgm:ptLst>
  <dgm:cxnLst>
    <dgm:cxn modelId="{D2AE7209-B059-4D16-AA50-1FC3A109D48F}" srcId="{B0E20740-81DB-4275-AB0F-2A140F928086}" destId="{570F2065-9A22-4651-A41D-1F1211263E13}" srcOrd="3" destOrd="0" parTransId="{7101ED5F-32D8-464D-99DD-28B47BBCA1A3}" sibTransId="{902AB1BF-9911-46D5-B511-7AE5E074A156}"/>
    <dgm:cxn modelId="{43419263-3574-438F-959E-045427EDC11C}" type="presOf" srcId="{839444B5-09E0-453A-ABA4-303668628722}" destId="{13E12A44-7448-462A-940B-00F710B886E8}" srcOrd="0" destOrd="0" presId="urn:microsoft.com/office/officeart/2009/3/layout/StepUpProcess"/>
    <dgm:cxn modelId="{CAFE4A4F-74B4-49FD-98E9-CE308A4E46C2}" type="presOf" srcId="{570F2065-9A22-4651-A41D-1F1211263E13}" destId="{12488B4A-68CA-46C0-8CC7-F944DFFB24A8}" srcOrd="0" destOrd="0" presId="urn:microsoft.com/office/officeart/2009/3/layout/StepUpProcess"/>
    <dgm:cxn modelId="{88885C7D-F40D-41CF-B449-A44539477513}" type="presOf" srcId="{B0E20740-81DB-4275-AB0F-2A140F928086}" destId="{118C70C2-F43D-4A7E-B878-60DFB91B8AF8}" srcOrd="0" destOrd="0" presId="urn:microsoft.com/office/officeart/2009/3/layout/StepUpProcess"/>
    <dgm:cxn modelId="{02015DA8-0A6C-4CC8-9D6D-93BC19D791D6}" type="presOf" srcId="{14765219-187E-45D5-AEF9-85ACBD7F5F6E}" destId="{D231A93F-5E23-49F1-8A1A-1824BF4BE2A5}" srcOrd="0" destOrd="0" presId="urn:microsoft.com/office/officeart/2009/3/layout/StepUpProcess"/>
    <dgm:cxn modelId="{ED83EFC9-942C-4411-8EF5-20C101879D13}" srcId="{B0E20740-81DB-4275-AB0F-2A140F928086}" destId="{14765219-187E-45D5-AEF9-85ACBD7F5F6E}" srcOrd="0" destOrd="0" parTransId="{6E10F8B0-E0B3-4F70-A810-DF5C053FA327}" sibTransId="{37E7A31E-7EBF-4E39-9752-C819C6C820A6}"/>
    <dgm:cxn modelId="{3123F0D2-37B8-4F54-83B5-B30E8DB64444}" srcId="{B0E20740-81DB-4275-AB0F-2A140F928086}" destId="{69D80ABC-C416-482B-B565-5ED9361C3856}" srcOrd="1" destOrd="0" parTransId="{4C95A3E0-6CA0-4AC0-82A8-E2A077840A8B}" sibTransId="{9F44A0DB-F985-4E3F-888B-24D035B6DC2B}"/>
    <dgm:cxn modelId="{9E8F4AE8-CD33-44CD-AED3-BB772959FA9C}" type="presOf" srcId="{69D80ABC-C416-482B-B565-5ED9361C3856}" destId="{D56C0E19-455F-477B-8B04-E2530CF22BF4}" srcOrd="0" destOrd="0" presId="urn:microsoft.com/office/officeart/2009/3/layout/StepUpProcess"/>
    <dgm:cxn modelId="{09C92EF7-F69A-420A-939B-25A9E79CD72F}" srcId="{B0E20740-81DB-4275-AB0F-2A140F928086}" destId="{839444B5-09E0-453A-ABA4-303668628722}" srcOrd="2" destOrd="0" parTransId="{2AF2798B-9180-4653-91E6-81B5714CC250}" sibTransId="{3BCC137B-B8B8-4565-9A2F-264F6780C2C0}"/>
    <dgm:cxn modelId="{92C222DA-D27E-432E-A338-6A55CAEAE5BF}" type="presParOf" srcId="{118C70C2-F43D-4A7E-B878-60DFB91B8AF8}" destId="{116F2DDF-E914-459F-9C14-2B6AFC4793C5}" srcOrd="0" destOrd="0" presId="urn:microsoft.com/office/officeart/2009/3/layout/StepUpProcess"/>
    <dgm:cxn modelId="{B5B84400-A10A-4353-B156-C7C4B3FC7FF2}" type="presParOf" srcId="{116F2DDF-E914-459F-9C14-2B6AFC4793C5}" destId="{00EC2F9A-47F8-452C-8499-457CF9A4A1A6}" srcOrd="0" destOrd="0" presId="urn:microsoft.com/office/officeart/2009/3/layout/StepUpProcess"/>
    <dgm:cxn modelId="{A4C3DED2-BDCD-4A3B-A501-43253F10179A}" type="presParOf" srcId="{116F2DDF-E914-459F-9C14-2B6AFC4793C5}" destId="{D231A93F-5E23-49F1-8A1A-1824BF4BE2A5}" srcOrd="1" destOrd="0" presId="urn:microsoft.com/office/officeart/2009/3/layout/StepUpProcess"/>
    <dgm:cxn modelId="{C4697807-E35C-4081-8F6E-036AD296BBF2}" type="presParOf" srcId="{116F2DDF-E914-459F-9C14-2B6AFC4793C5}" destId="{436D0212-D4BA-45C4-BA79-13538C0CEC9D}" srcOrd="2" destOrd="0" presId="urn:microsoft.com/office/officeart/2009/3/layout/StepUpProcess"/>
    <dgm:cxn modelId="{38FEEC76-DA25-44B3-B072-0F7DD450E7BD}" type="presParOf" srcId="{118C70C2-F43D-4A7E-B878-60DFB91B8AF8}" destId="{D6BC43E1-0E4B-4986-B3E6-DF5F8D23505E}" srcOrd="1" destOrd="0" presId="urn:microsoft.com/office/officeart/2009/3/layout/StepUpProcess"/>
    <dgm:cxn modelId="{F321DF4A-519C-4825-86B8-FE6FAE394598}" type="presParOf" srcId="{D6BC43E1-0E4B-4986-B3E6-DF5F8D23505E}" destId="{8B17ECCA-9E63-415B-8A9C-C44127ADA590}" srcOrd="0" destOrd="0" presId="urn:microsoft.com/office/officeart/2009/3/layout/StepUpProcess"/>
    <dgm:cxn modelId="{ADBE8A48-BB85-4B84-8825-BE7AF7055130}" type="presParOf" srcId="{118C70C2-F43D-4A7E-B878-60DFB91B8AF8}" destId="{20EE5D55-2F23-4F88-B8F9-2DAEFADF6BAA}" srcOrd="2" destOrd="0" presId="urn:microsoft.com/office/officeart/2009/3/layout/StepUpProcess"/>
    <dgm:cxn modelId="{FD6683A5-C520-4DF7-94F2-7486585A9770}" type="presParOf" srcId="{20EE5D55-2F23-4F88-B8F9-2DAEFADF6BAA}" destId="{598C8D4B-EA3D-4BDB-9271-129F4CB85D1F}" srcOrd="0" destOrd="0" presId="urn:microsoft.com/office/officeart/2009/3/layout/StepUpProcess"/>
    <dgm:cxn modelId="{D4896866-613D-4D62-A63D-E91F07BE3EF6}" type="presParOf" srcId="{20EE5D55-2F23-4F88-B8F9-2DAEFADF6BAA}" destId="{D56C0E19-455F-477B-8B04-E2530CF22BF4}" srcOrd="1" destOrd="0" presId="urn:microsoft.com/office/officeart/2009/3/layout/StepUpProcess"/>
    <dgm:cxn modelId="{AE14B782-BA09-4E3B-84D6-3FA46DE8BD4F}" type="presParOf" srcId="{20EE5D55-2F23-4F88-B8F9-2DAEFADF6BAA}" destId="{EF7666E9-88D3-4F9B-ADC6-B2A7FFDA37C9}" srcOrd="2" destOrd="0" presId="urn:microsoft.com/office/officeart/2009/3/layout/StepUpProcess"/>
    <dgm:cxn modelId="{5BFC5983-DA4F-4990-8F0D-055A7C5FF048}" type="presParOf" srcId="{118C70C2-F43D-4A7E-B878-60DFB91B8AF8}" destId="{CAE6E054-2A23-43BB-996C-A2A2A8166525}" srcOrd="3" destOrd="0" presId="urn:microsoft.com/office/officeart/2009/3/layout/StepUpProcess"/>
    <dgm:cxn modelId="{5C99E1AD-B728-4693-AD19-B74DC42282A5}" type="presParOf" srcId="{CAE6E054-2A23-43BB-996C-A2A2A8166525}" destId="{E6062AD7-4512-4C2E-91A2-8F19BE777D18}" srcOrd="0" destOrd="0" presId="urn:microsoft.com/office/officeart/2009/3/layout/StepUpProcess"/>
    <dgm:cxn modelId="{E8E25DDE-D260-4A6A-8DC4-833CAAB7959C}" type="presParOf" srcId="{118C70C2-F43D-4A7E-B878-60DFB91B8AF8}" destId="{C95E8FAB-3D50-4B0F-9768-C690EB80478F}" srcOrd="4" destOrd="0" presId="urn:microsoft.com/office/officeart/2009/3/layout/StepUpProcess"/>
    <dgm:cxn modelId="{7A8B2B18-BB8A-4D8D-B27B-0C7163553619}" type="presParOf" srcId="{C95E8FAB-3D50-4B0F-9768-C690EB80478F}" destId="{993B2009-718A-43A8-A018-C686995D3246}" srcOrd="0" destOrd="0" presId="urn:microsoft.com/office/officeart/2009/3/layout/StepUpProcess"/>
    <dgm:cxn modelId="{64E616C4-1433-40D3-88EA-F1B0A28EA551}" type="presParOf" srcId="{C95E8FAB-3D50-4B0F-9768-C690EB80478F}" destId="{13E12A44-7448-462A-940B-00F710B886E8}" srcOrd="1" destOrd="0" presId="urn:microsoft.com/office/officeart/2009/3/layout/StepUpProcess"/>
    <dgm:cxn modelId="{2C6E36B6-2F97-4A6A-83A7-7785B63B4704}" type="presParOf" srcId="{C95E8FAB-3D50-4B0F-9768-C690EB80478F}" destId="{2E230679-4051-47F2-A4E0-8519A4BE5A3D}" srcOrd="2" destOrd="0" presId="urn:microsoft.com/office/officeart/2009/3/layout/StepUpProcess"/>
    <dgm:cxn modelId="{4D012511-789C-4198-ADF9-084E66C75912}" type="presParOf" srcId="{118C70C2-F43D-4A7E-B878-60DFB91B8AF8}" destId="{59F5C569-7CF5-4FD1-9E53-686683180969}" srcOrd="5" destOrd="0" presId="urn:microsoft.com/office/officeart/2009/3/layout/StepUpProcess"/>
    <dgm:cxn modelId="{38DAEE97-DFB4-49B9-82AC-5D037F0574F3}" type="presParOf" srcId="{59F5C569-7CF5-4FD1-9E53-686683180969}" destId="{5684C67F-8992-44C8-BBFF-10A14153C61E}" srcOrd="0" destOrd="0" presId="urn:microsoft.com/office/officeart/2009/3/layout/StepUpProcess"/>
    <dgm:cxn modelId="{16CEE9C7-A791-4F7C-A372-F39E9BF4929B}" type="presParOf" srcId="{118C70C2-F43D-4A7E-B878-60DFB91B8AF8}" destId="{C527D8CB-8DF3-4DAD-A4D6-07E1A476E3D1}" srcOrd="6" destOrd="0" presId="urn:microsoft.com/office/officeart/2009/3/layout/StepUpProcess"/>
    <dgm:cxn modelId="{D23597F3-CCD3-49F1-8BB5-AD7218E21307}" type="presParOf" srcId="{C527D8CB-8DF3-4DAD-A4D6-07E1A476E3D1}" destId="{50F93D05-36BB-425A-A70F-946F5A69AFF4}" srcOrd="0" destOrd="0" presId="urn:microsoft.com/office/officeart/2009/3/layout/StepUpProcess"/>
    <dgm:cxn modelId="{8A7B461C-B6B5-4FD3-9864-C4E82A9EC44F}" type="presParOf" srcId="{C527D8CB-8DF3-4DAD-A4D6-07E1A476E3D1}" destId="{12488B4A-68CA-46C0-8CC7-F944DFFB24A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C2F9A-47F8-452C-8499-457CF9A4A1A6}">
      <dsp:nvSpPr>
        <dsp:cNvPr id="0" name=""/>
        <dsp:cNvSpPr/>
      </dsp:nvSpPr>
      <dsp:spPr>
        <a:xfrm rot="5400000">
          <a:off x="514097" y="2435722"/>
          <a:ext cx="1536990" cy="2557517"/>
        </a:xfrm>
        <a:prstGeom prst="corner">
          <a:avLst>
            <a:gd name="adj1" fmla="val 16120"/>
            <a:gd name="adj2" fmla="val 16110"/>
          </a:avLst>
        </a:prstGeom>
        <a:solidFill>
          <a:srgbClr val="FF33CC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1A93F-5E23-49F1-8A1A-1824BF4BE2A5}">
      <dsp:nvSpPr>
        <dsp:cNvPr id="0" name=""/>
        <dsp:cNvSpPr/>
      </dsp:nvSpPr>
      <dsp:spPr>
        <a:xfrm>
          <a:off x="257535" y="3199869"/>
          <a:ext cx="2308941" cy="202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Alianzas Inst. Salud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Uso restringido a especialistas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Colección imágenes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Fortalecimiento Tecnología</a:t>
          </a:r>
          <a:endParaRPr lang="de-DE" sz="1800" b="1" kern="1200" dirty="0"/>
        </a:p>
      </dsp:txBody>
      <dsp:txXfrm>
        <a:off x="257535" y="3199869"/>
        <a:ext cx="2308941" cy="2023922"/>
      </dsp:txXfrm>
    </dsp:sp>
    <dsp:sp modelId="{436D0212-D4BA-45C4-BA79-13538C0CEC9D}">
      <dsp:nvSpPr>
        <dsp:cNvPr id="0" name=""/>
        <dsp:cNvSpPr/>
      </dsp:nvSpPr>
      <dsp:spPr>
        <a:xfrm>
          <a:off x="2130827" y="2247435"/>
          <a:ext cx="435649" cy="435649"/>
        </a:xfrm>
        <a:prstGeom prst="triangle">
          <a:avLst>
            <a:gd name="adj" fmla="val 100000"/>
          </a:avLst>
        </a:prstGeom>
        <a:solidFill>
          <a:srgbClr val="FF33CC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C8D4B-EA3D-4BDB-9271-129F4CB85D1F}">
      <dsp:nvSpPr>
        <dsp:cNvPr id="0" name=""/>
        <dsp:cNvSpPr/>
      </dsp:nvSpPr>
      <dsp:spPr>
        <a:xfrm rot="5400000">
          <a:off x="3371177" y="1683421"/>
          <a:ext cx="1536990" cy="2557517"/>
        </a:xfrm>
        <a:prstGeom prst="corner">
          <a:avLst>
            <a:gd name="adj1" fmla="val 16120"/>
            <a:gd name="adj2" fmla="val 16110"/>
          </a:avLst>
        </a:prstGeom>
        <a:solidFill>
          <a:srgbClr val="FF33CC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C0E19-455F-477B-8B04-E2530CF22BF4}">
      <dsp:nvSpPr>
        <dsp:cNvPr id="0" name=""/>
        <dsp:cNvSpPr/>
      </dsp:nvSpPr>
      <dsp:spPr>
        <a:xfrm>
          <a:off x="3084130" y="2500425"/>
          <a:ext cx="2308941" cy="202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Preparación del data set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Reentrenamiento de los modelos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Lic. uso </a:t>
          </a:r>
          <a:r>
            <a:rPr lang="es-ES" sz="1800" b="1" kern="1200" dirty="0" err="1"/>
            <a:t>DermaUH.apk</a:t>
          </a:r>
          <a:endParaRPr lang="de-DE" sz="1800" b="1" kern="1200" dirty="0"/>
        </a:p>
      </dsp:txBody>
      <dsp:txXfrm>
        <a:off x="3084130" y="2500425"/>
        <a:ext cx="2308941" cy="2023922"/>
      </dsp:txXfrm>
    </dsp:sp>
    <dsp:sp modelId="{EF7666E9-88D3-4F9B-ADC6-B2A7FFDA37C9}">
      <dsp:nvSpPr>
        <dsp:cNvPr id="0" name=""/>
        <dsp:cNvSpPr/>
      </dsp:nvSpPr>
      <dsp:spPr>
        <a:xfrm>
          <a:off x="4957422" y="1547991"/>
          <a:ext cx="435649" cy="435649"/>
        </a:xfrm>
        <a:prstGeom prst="triangle">
          <a:avLst>
            <a:gd name="adj" fmla="val 100000"/>
          </a:avLst>
        </a:prstGeom>
        <a:solidFill>
          <a:srgbClr val="FF33CC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B2009-718A-43A8-A018-C686995D3246}">
      <dsp:nvSpPr>
        <dsp:cNvPr id="0" name=""/>
        <dsp:cNvSpPr/>
      </dsp:nvSpPr>
      <dsp:spPr>
        <a:xfrm rot="5400000">
          <a:off x="6167287" y="1036835"/>
          <a:ext cx="1536990" cy="2557517"/>
        </a:xfrm>
        <a:prstGeom prst="corner">
          <a:avLst>
            <a:gd name="adj1" fmla="val 16120"/>
            <a:gd name="adj2" fmla="val 16110"/>
          </a:avLst>
        </a:prstGeom>
        <a:solidFill>
          <a:srgbClr val="FF33CC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12A44-7448-462A-940B-00F710B886E8}">
      <dsp:nvSpPr>
        <dsp:cNvPr id="0" name=""/>
        <dsp:cNvSpPr/>
      </dsp:nvSpPr>
      <dsp:spPr>
        <a:xfrm>
          <a:off x="5910725" y="1800982"/>
          <a:ext cx="2308941" cy="202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Diseño de ensayo clínico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Validación DermaUH (app web y </a:t>
          </a:r>
          <a:r>
            <a:rPr lang="es-ES" sz="1800" b="1" kern="1200" dirty="0" err="1"/>
            <a:t>apk</a:t>
          </a:r>
          <a:r>
            <a:rPr lang="es-ES" sz="1800" b="1" kern="1200" dirty="0"/>
            <a:t>) para uso en diagnóstico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Lic. de uso de la Base de Imágenes anonimizada</a:t>
          </a:r>
          <a:endParaRPr lang="de-DE" sz="1800" b="1" kern="1200" dirty="0"/>
        </a:p>
      </dsp:txBody>
      <dsp:txXfrm>
        <a:off x="5910725" y="1800982"/>
        <a:ext cx="2308941" cy="2023922"/>
      </dsp:txXfrm>
    </dsp:sp>
    <dsp:sp modelId="{2E230679-4051-47F2-A4E0-8519A4BE5A3D}">
      <dsp:nvSpPr>
        <dsp:cNvPr id="0" name=""/>
        <dsp:cNvSpPr/>
      </dsp:nvSpPr>
      <dsp:spPr>
        <a:xfrm>
          <a:off x="7784017" y="848548"/>
          <a:ext cx="435649" cy="435649"/>
        </a:xfrm>
        <a:prstGeom prst="triangle">
          <a:avLst>
            <a:gd name="adj" fmla="val 100000"/>
          </a:avLst>
        </a:prstGeom>
        <a:solidFill>
          <a:srgbClr val="FF33CC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F93D05-36BB-425A-A70F-946F5A69AFF4}">
      <dsp:nvSpPr>
        <dsp:cNvPr id="0" name=""/>
        <dsp:cNvSpPr/>
      </dsp:nvSpPr>
      <dsp:spPr>
        <a:xfrm rot="5400000">
          <a:off x="9002833" y="-193331"/>
          <a:ext cx="1536990" cy="2557517"/>
        </a:xfrm>
        <a:prstGeom prst="corner">
          <a:avLst>
            <a:gd name="adj1" fmla="val 16120"/>
            <a:gd name="adj2" fmla="val 16110"/>
          </a:avLst>
        </a:prstGeom>
        <a:solidFill>
          <a:srgbClr val="80008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88B4A-68CA-46C0-8CC7-F944DFFB24A8}">
      <dsp:nvSpPr>
        <dsp:cNvPr id="0" name=""/>
        <dsp:cNvSpPr/>
      </dsp:nvSpPr>
      <dsp:spPr>
        <a:xfrm>
          <a:off x="8741153" y="671697"/>
          <a:ext cx="2308941" cy="308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Acuerdos para </a:t>
          </a:r>
          <a:r>
            <a:rPr lang="es-ES" sz="1800" b="1" kern="1200" dirty="0" err="1"/>
            <a:t>co-desarrollos</a:t>
          </a:r>
          <a:r>
            <a:rPr lang="es-ES" sz="1800" b="1" kern="1200" dirty="0"/>
            <a:t> específicos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Lic. de uso para apps como servicio en la nube.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Lic. de uso para Base de Imágenes anonimizada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Acuerdos con aseguradoras</a:t>
          </a:r>
          <a:endParaRPr lang="de-DE" sz="1800" b="1" kern="1200" dirty="0"/>
        </a:p>
      </dsp:txBody>
      <dsp:txXfrm>
        <a:off x="8741153" y="671697"/>
        <a:ext cx="2308941" cy="308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C4A44-7427-4AAA-B178-0E0D99E5CB86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0E183-C482-4BB4-B407-0902014255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310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6D3C-9EB0-4F2C-9026-3887D1CDB4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99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3200" dirty="0"/>
              <a:t>El </a:t>
            </a:r>
            <a:r>
              <a:rPr lang="es-ES" sz="3200" b="1" dirty="0"/>
              <a:t>cáncer de piel</a:t>
            </a:r>
            <a:r>
              <a:rPr lang="es-ES" sz="3200" dirty="0"/>
              <a:t> es el tipo más común de cáncer en el mundo y </a:t>
            </a:r>
            <a:r>
              <a:rPr lang="es-ES" sz="2000" dirty="0"/>
              <a:t>es una de las principales causas de morbilidad, su detección temprana puede salvar vidas.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3200" dirty="0"/>
              <a:t>El diagnóstico de lesiones cutáneas es </a:t>
            </a:r>
            <a:r>
              <a:rPr lang="es-ES" sz="3200" b="1" dirty="0"/>
              <a:t>altamente visual y subjetivo</a:t>
            </a:r>
            <a:r>
              <a:rPr lang="es-ES" sz="3200" dirty="0"/>
              <a:t>, dependiendo de la experiencia del médico.</a:t>
            </a:r>
            <a:endParaRPr lang="es-E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3200" b="1" dirty="0"/>
              <a:t>Precisión diagnóstica:</a:t>
            </a:r>
            <a:r>
              <a:rPr lang="es-ES" sz="3200" dirty="0"/>
              <a:t> El diagnóstico visual depende mucho de la experiencia del médico y puede haber variabilidad entre especialistas.</a:t>
            </a:r>
            <a:endParaRPr lang="es-E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2000" dirty="0"/>
              <a:t>Sin embargo, en muchos países, incluida Cuba, hay una </a:t>
            </a:r>
            <a:r>
              <a:rPr lang="es-ES" sz="2000" b="1" dirty="0"/>
              <a:t>falta de especialistas </a:t>
            </a:r>
            <a:r>
              <a:rPr lang="es-ES" sz="2000" dirty="0"/>
              <a:t>y herramientas tecnológicas que apoyen el diagnóstico.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3200" dirty="0"/>
              <a:t>Se estima que el 50% de los pacientes con melanoma avanzado podrían haber tenido un diagnóstico más temprano con un mejor acceso a herramientas de apoyo.</a:t>
            </a:r>
            <a:endParaRPr lang="es-E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3200" dirty="0"/>
              <a:t>La detección temprana mejora drásticamente el pronóstico como el que ven en pantalla que es mas preocupante para poblaciones envejecidas.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3200" dirty="0"/>
              <a:t>Imaginen una consulta llena de pacientes, un solo especialista, cansancio visual, algunas lesiones sospechosas, no tiene cómo ponerlas a un lado y consultar, es ahí donde las apps asistidas por IA juegan un papel importante.</a:t>
            </a:r>
            <a:endParaRPr lang="es-E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0E183-C482-4BB4-B407-0902014255F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51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Así existen varias propuestas ya en el mercado.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Muchas apps usan bases de datos con predominancia de piel caucásica, lo que reduce la precisión en otros grupos.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La mayoría de las apps están diseñadas para entornos privados y requieren suscripción.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Nosotros desarrollamos DermaUH actualmente en uso por varios especialistas,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DermaUH busca integrarse al flujo de trabajo clínico y ser accesible.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DermaUH genera una base de imágenes anotadas útil para mejorar la precisión de los modelos y apoyar estudios biomédicos.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u="sng" dirty="0"/>
              <a:t>Sin embargo, no ha podido ser entrenada con imágenes locales por la falta de ellas y su uso en las consultas exigirá de conectividad.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8F25C-EE28-450D-8B24-7A8F026A9C7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436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i="1" dirty="0"/>
              <a:t>"El ecosistema DermaUH no es solo una aplicación de diagnóstico, es </a:t>
            </a:r>
            <a:r>
              <a:rPr lang="es-ES" i="1" u="sng" dirty="0"/>
              <a:t>una plataforma diseñada para transformar la detección del cáncer de piel en Cuba y en diferentes entornos</a:t>
            </a:r>
            <a:r>
              <a:rPr lang="es-ES" i="1" dirty="0"/>
              <a:t>. A diferencia de otras soluciones comerciales, no solo utilizamos IA, sino que generamos una base de datos valiosa para mejorar la precisión de los modelos y contribuir a la investigación biomédica. Brindamos </a:t>
            </a:r>
            <a:r>
              <a:rPr lang="es-ES" i="1" dirty="0" err="1"/>
              <a:t>explicatividad</a:t>
            </a:r>
            <a:r>
              <a:rPr lang="es-ES" i="1" dirty="0"/>
              <a:t>, está diseñado para integrarse en hospitales y centros de salud, ofreciendo una solución accesible, adaptable y centrada en la realidad médica local y su app móvil permite usarla aun cuando no se tenga conectividad alguna.</a:t>
            </a:r>
            <a:endParaRPr lang="es-E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310C5-9683-45CD-9A51-8773C5E18AB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581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entrada al mercado de DermaUH seguirá necesariamente esta ruta crítica.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0E183-C482-4BB4-B407-0902014255F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24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Quiénes somos?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0E183-C482-4BB4-B407-0902014255F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074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“El Ecosistema DermaUH no solo apoya a mejorar el diagnóstico del cáncer de piel, sino que generamos soluciones accesibles y adaptables a diferentes entornos de salud y contribuimos a la investigación biomédica. Nos acompañan??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C6D3C-9EB0-4F2C-9026-3887D1CDB44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54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2B15-67BD-4EFC-8D48-C243641A0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84130-844C-44E0-9B39-7098E0B45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2BA07-DF96-4DF2-A431-4711AC62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61F20-4D85-46DD-94E4-4D982AE3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AABEE-8A19-41BB-B12F-8C007F2E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45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8D17-68B5-42D0-AC35-5B7AD5D3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20952-FC37-4CF0-A876-500D68BB4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5BBAB-23FF-4175-A0F0-E96DD6E6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E283A-CCB1-4E29-B3B2-207CFC305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73254-287B-4954-B9B6-059D42B8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00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A82090-2DBE-4CF5-AF91-B26BB6BB7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B5377-447B-4281-A76F-62B842F97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2CF6B-0201-42FC-90B0-973DC6D3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F0E5B-F529-46AB-A16D-56682A6E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1B953-3870-4CEC-BAB2-3F202CDF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75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38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242421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374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64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21317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617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246923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954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16B6-00C4-4501-AB6E-9271AE28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ABC8-D5F4-4400-B96C-FDBC75C84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BF5EF-3A41-447C-9267-79F5DC0FF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91595-10D2-425C-92DB-BA2603D0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7A783-577B-4EC3-9F79-AE641201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747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385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79311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100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8407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11785823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25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34468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D4DE-A34E-4375-ADF8-8C45C78B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38FB9-1353-4C44-A5F3-FD098888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DCEFF-90FD-4B7A-BF50-FEE24564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6B037-51F5-4380-85A7-DBD52B1C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556A9-A633-4152-9EB6-3BEC65EE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67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6BBC-0A32-425C-B492-509832D6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F3D32-27B5-491D-8F20-B559C2A45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8B79C-44C6-41FB-A904-650FA4227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44ED1-3602-4D8B-8BFE-2D0F7AD7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244EC-4A58-4321-981A-34598829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53AAA-F97E-4555-A49F-994937BB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93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0FE0-46E0-4C3D-8F46-26D80AC9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0C50D-B444-436B-98A7-0C7C0315F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3B862-A766-4DF4-B550-A86BF8BA1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6309E-4EAC-43AC-92C4-E2400039F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CC1681-57C0-4AC3-A3DF-EFDB7E500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EF7C1-82F0-4B61-8B72-2DAC3FF3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5F91-B21B-401B-A770-BFE6148F2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AF7EA4-5020-4DC2-8CC6-435F4953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92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2DD6-7718-48B9-9898-0C150236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083D95-BD39-4020-AAF7-52A6244E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2FA1-6914-4B12-B492-BD557698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4939B-66DE-424B-AA5D-79FC81A1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7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87B1A-3573-4A90-92DE-62A74652C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4C7BCC-72C6-4937-BF52-443C1BEF0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2A16B-4AE7-4658-890D-B2AE4315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68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77CD-DE31-4241-BBBD-E0583178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81DC-B447-4F70-AAB4-3D91430E0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53FBF-B410-4EC6-BE72-31255F41C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63C0D-C889-4130-ABB2-3194723F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90D3-CE70-4B78-916D-A92509DC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31B65-AAF5-48F2-A0D8-E67D10A5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307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E81A-665D-422E-9923-BC13E4F73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11B8D-5246-4DB7-B2A6-76282B2FD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91F87-498B-46A7-8D6D-989828E04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FE472-CB02-41EF-AFDC-48454B09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E1848-A40E-4EEA-B11D-411A4397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DD1A5-D113-4FAA-BA1B-969CFFC8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39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C83E6-9370-41ED-ADE7-FCFE7126F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758B2-05A4-4EF3-B08C-6C3B0D091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69CAA-C674-4DC1-B7B7-535F4A9B1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C90D6-61EC-47FC-8B5E-E98C5A18E229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533C3-7D5C-47D0-BC60-E9952FB2E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DE7FA-3CFD-41D1-873C-3F7A353D3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FE4FF-63B0-40AD-91D8-810E0A7672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3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631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BCF3018-B6A1-466B-8DD1-33E8A84FE8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3280" y="0"/>
            <a:ext cx="13035280" cy="6868048"/>
          </a:xfrm>
          <a:solidFill>
            <a:srgbClr val="EA17C5">
              <a:alpha val="69804"/>
            </a:srgbClr>
          </a:solidFill>
        </p:spPr>
        <p:txBody>
          <a:bodyPr/>
          <a:lstStyle/>
          <a:p>
            <a:pPr algn="ctr">
              <a:lnSpc>
                <a:spcPct val="110000"/>
              </a:lnSpc>
            </a:pPr>
            <a:br>
              <a:rPr lang="en-US" sz="4800" dirty="0"/>
            </a:br>
            <a:br>
              <a:rPr lang="en-US" sz="3600" dirty="0"/>
            </a:br>
            <a:r>
              <a:rPr lang="es-ES" sz="4000" b="1" cap="none" dirty="0"/>
              <a:t>Primer proyecto de su tipo en Cuba</a:t>
            </a:r>
            <a:endParaRPr lang="en-US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76FD3-EFD1-4361-90AA-0A53A7570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882" y="2383079"/>
            <a:ext cx="5636956" cy="9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9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CBE9D69-AE27-4C1D-9FE4-620B88AE3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675" y="77342"/>
            <a:ext cx="9655642" cy="6233118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30A8C-E62E-4FFB-BDAE-5A402DCD8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310460"/>
            <a:ext cx="450332" cy="270474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A00C1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A00C1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7" name="20230924_150312">
            <a:hlinkClick r:id="" action="ppaction://media"/>
            <a:extLst>
              <a:ext uri="{FF2B5EF4-FFF2-40B4-BE49-F238E27FC236}">
                <a16:creationId xmlns:a16="http://schemas.microsoft.com/office/drawing/2014/main" id="{6C2A59EB-DCFF-4989-B6D4-160CDC6EE5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794" y="163893"/>
            <a:ext cx="9175720" cy="5901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39AB4F-CB86-4C9E-92C6-D84B9C54C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9167" y="466628"/>
            <a:ext cx="2077039" cy="1415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EAD18-DBFA-438C-9CEE-FC845BB32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1436" y="2177714"/>
            <a:ext cx="1919204" cy="1873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581F0-67D0-48B7-8F00-F66779BB2C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9167" y="4202861"/>
            <a:ext cx="2156891" cy="15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8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FBC09-5A84-45A9-B63B-5DEAA4BE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301" y="243441"/>
            <a:ext cx="2332251" cy="370166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+mn-lt"/>
              </a:rPr>
              <a:t>Similares</a:t>
            </a:r>
            <a:endParaRPr lang="en-US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A93DB-B3B6-47AF-84B6-0AE60CEEF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2269" y="2771246"/>
            <a:ext cx="2061669" cy="5672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1500" b="1" dirty="0"/>
              <a:t>Diagnóstico automático, cáncer, otros, app de pago</a:t>
            </a:r>
            <a:endParaRPr lang="en-US" sz="1500" b="1" u="sn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1D6D94-B2BB-401E-AACC-F5CA79C890E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76311" y="1312232"/>
            <a:ext cx="2087908" cy="506144"/>
          </a:xfrm>
        </p:spPr>
        <p:txBody>
          <a:bodyPr>
            <a:normAutofit fontScale="92500"/>
          </a:bodyPr>
          <a:lstStyle/>
          <a:p>
            <a:br>
              <a:rPr lang="en-US" sz="1200" dirty="0"/>
            </a:br>
            <a:r>
              <a:rPr lang="es-ES" sz="1600" b="1" dirty="0"/>
              <a:t>Diagnóstico automático</a:t>
            </a:r>
            <a:endParaRPr lang="en-US" sz="1600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6FF8FD-032B-4D36-A8A8-4808293CC3D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0240235" y="1353577"/>
            <a:ext cx="1720803" cy="411244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br>
              <a:rPr lang="en-US" dirty="0"/>
            </a:br>
            <a:r>
              <a:rPr lang="en-US" sz="6400" b="1" dirty="0"/>
              <a:t>T</a:t>
            </a:r>
            <a:r>
              <a:rPr lang="es-ES" sz="6000" b="1" dirty="0" err="1"/>
              <a:t>eledermatología</a:t>
            </a:r>
            <a:r>
              <a:rPr lang="es-ES" sz="6000" b="1" dirty="0"/>
              <a:t> app gratuita</a:t>
            </a:r>
            <a:endParaRPr lang="en-US" sz="6000" b="1" dirty="0"/>
          </a:p>
        </p:txBody>
      </p:sp>
      <p:sp>
        <p:nvSpPr>
          <p:cNvPr id="11" name="object 7" descr="Beige rectangle">
            <a:extLst>
              <a:ext uri="{FF2B5EF4-FFF2-40B4-BE49-F238E27FC236}">
                <a16:creationId xmlns:a16="http://schemas.microsoft.com/office/drawing/2014/main" id="{0EF37AB9-30F5-41E6-9478-F4DEF99FA9B7}"/>
              </a:ext>
            </a:extLst>
          </p:cNvPr>
          <p:cNvSpPr/>
          <p:nvPr/>
        </p:nvSpPr>
        <p:spPr bwMode="white">
          <a:xfrm flipV="1">
            <a:off x="5463520" y="669333"/>
            <a:ext cx="2511676" cy="156821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5C566E-E36E-4C39-840A-32E4C324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306" y="2043885"/>
            <a:ext cx="1938528" cy="6553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558C50-5EA4-4651-8EF0-77D54EAD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993" y="765210"/>
            <a:ext cx="1677889" cy="5672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EF5CD0-2CC7-4C68-A8D3-6BE9E259F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596" y="692225"/>
            <a:ext cx="1937144" cy="671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95AE8B-92EF-4BA8-8054-9002B7B01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219" y="2071419"/>
            <a:ext cx="1092167" cy="718822"/>
          </a:xfrm>
          <a:prstGeom prst="rect">
            <a:avLst/>
          </a:prstGeom>
        </p:spPr>
      </p:pic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99BBCB07-2DF5-4D6E-AE71-1806B65954B2}"/>
              </a:ext>
            </a:extLst>
          </p:cNvPr>
          <p:cNvSpPr txBox="1">
            <a:spLocks/>
          </p:cNvSpPr>
          <p:nvPr/>
        </p:nvSpPr>
        <p:spPr>
          <a:xfrm>
            <a:off x="10081602" y="2866640"/>
            <a:ext cx="1937144" cy="411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500" b="1" dirty="0"/>
              <a:t>Cuidado de la piel y la estética </a:t>
            </a:r>
            <a:endParaRPr lang="en-US" sz="15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E013A-D50F-4461-B783-F9F537DBF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5220" y="3694349"/>
            <a:ext cx="1293227" cy="2394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F9849-B325-444D-8021-E22FF35E6427}"/>
              </a:ext>
            </a:extLst>
          </p:cNvPr>
          <p:cNvSpPr txBox="1"/>
          <p:nvPr/>
        </p:nvSpPr>
        <p:spPr>
          <a:xfrm>
            <a:off x="9172570" y="6128832"/>
            <a:ext cx="1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Riesgo de malignidad</a:t>
            </a:r>
            <a:endParaRPr lang="de-DE" sz="1600" b="1" dirty="0"/>
          </a:p>
        </p:txBody>
      </p:sp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4F6168DC-CBC7-45C3-B9DC-24057AF3EE3F}"/>
              </a:ext>
            </a:extLst>
          </p:cNvPr>
          <p:cNvSpPr/>
          <p:nvPr/>
        </p:nvSpPr>
        <p:spPr bwMode="white">
          <a:xfrm rot="5400000" flipV="1">
            <a:off x="5615414" y="3197514"/>
            <a:ext cx="4882862" cy="74832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246EE-C86A-40CB-9708-B9835F2476E8}"/>
              </a:ext>
            </a:extLst>
          </p:cNvPr>
          <p:cNvSpPr txBox="1"/>
          <p:nvPr/>
        </p:nvSpPr>
        <p:spPr>
          <a:xfrm>
            <a:off x="6351659" y="1491402"/>
            <a:ext cx="86279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TRL 5</a:t>
            </a:r>
            <a:endParaRPr lang="de-DE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BA9AC-D197-4182-8E25-CFE770DACCD0}"/>
              </a:ext>
            </a:extLst>
          </p:cNvPr>
          <p:cNvSpPr txBox="1"/>
          <p:nvPr/>
        </p:nvSpPr>
        <p:spPr>
          <a:xfrm>
            <a:off x="2361225" y="180435"/>
            <a:ext cx="2921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1"/>
                </a:solidFill>
              </a:rPr>
              <a:t>derma.uh.cu </a:t>
            </a:r>
            <a:endParaRPr lang="de-DE" sz="3200" b="1" dirty="0">
              <a:solidFill>
                <a:schemeClr val="accent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90543A-D39A-487F-A767-719BF3C63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6200" y="2182569"/>
            <a:ext cx="1433714" cy="7013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4B4649A-C62D-4822-9C70-BEA127CB79BC}"/>
              </a:ext>
            </a:extLst>
          </p:cNvPr>
          <p:cNvGrpSpPr/>
          <p:nvPr/>
        </p:nvGrpSpPr>
        <p:grpSpPr>
          <a:xfrm>
            <a:off x="326744" y="5855186"/>
            <a:ext cx="6590454" cy="923330"/>
            <a:chOff x="244961" y="5699977"/>
            <a:chExt cx="6422345" cy="12331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A82CD-E0C7-4958-B53A-079B71D499C3}"/>
                </a:ext>
              </a:extLst>
            </p:cNvPr>
            <p:cNvSpPr txBox="1"/>
            <p:nvPr/>
          </p:nvSpPr>
          <p:spPr>
            <a:xfrm>
              <a:off x="244961" y="5699977"/>
              <a:ext cx="6422345" cy="123313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s-ES" b="1" dirty="0"/>
            </a:p>
            <a:p>
              <a:r>
                <a:rPr lang="es-ES" b="1" u="sng" dirty="0"/>
                <a:t>REGLA </a:t>
              </a:r>
              <a:r>
                <a:rPr lang="es-ES" b="1" dirty="0"/>
                <a:t>:</a:t>
              </a:r>
              <a:r>
                <a:rPr lang="es-ES" dirty="0"/>
                <a:t>                              </a:t>
              </a:r>
              <a:r>
                <a:rPr lang="es-ES" b="1" dirty="0"/>
                <a:t>VEN MAS QUE                   MENOS ERRORES</a:t>
              </a:r>
            </a:p>
            <a:p>
              <a:endParaRPr lang="de-DE" b="1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DCF0067-7333-41ED-A565-5542FF17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3299" y="6012029"/>
              <a:ext cx="1492886" cy="55897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3395E7A-46EE-4A3C-A168-1319AF9CA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33873" y="6012029"/>
              <a:ext cx="832035" cy="558970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A792DD3-C101-4D56-82ED-A67F4A6CD3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755" y="3218371"/>
            <a:ext cx="5023419" cy="2529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E9491-C4D1-466C-A91A-3A8F93E0E4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679" y="773554"/>
            <a:ext cx="5014347" cy="26284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A1ACB90-B603-477E-9BCF-58F77277AF47}"/>
              </a:ext>
            </a:extLst>
          </p:cNvPr>
          <p:cNvSpPr txBox="1"/>
          <p:nvPr/>
        </p:nvSpPr>
        <p:spPr>
          <a:xfrm>
            <a:off x="5386155" y="3515834"/>
            <a:ext cx="2563161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App web multiplataforma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Registro de pacientes e imágenes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Diagnóstico automático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Colaboración médica</a:t>
            </a:r>
          </a:p>
        </p:txBody>
      </p:sp>
    </p:spTree>
    <p:extLst>
      <p:ext uri="{BB962C8B-B14F-4D97-AF65-F5344CB8AC3E}">
        <p14:creationId xmlns:p14="http://schemas.microsoft.com/office/powerpoint/2010/main" val="111089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074888-071F-4BC2-BCB3-28D9A6FA99A8}"/>
              </a:ext>
            </a:extLst>
          </p:cNvPr>
          <p:cNvGrpSpPr/>
          <p:nvPr/>
        </p:nvGrpSpPr>
        <p:grpSpPr>
          <a:xfrm>
            <a:off x="385091" y="1156120"/>
            <a:ext cx="3638673" cy="2584083"/>
            <a:chOff x="835673" y="1848018"/>
            <a:chExt cx="5180556" cy="2835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D49080C-5E31-40F0-BAE6-D6D4A544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1613" y="2204614"/>
              <a:ext cx="4424616" cy="2478604"/>
            </a:xfrm>
            <a:custGeom>
              <a:avLst/>
              <a:gdLst>
                <a:gd name="connsiteX0" fmla="*/ 0 w 4424616"/>
                <a:gd name="connsiteY0" fmla="*/ 0 h 2478604"/>
                <a:gd name="connsiteX1" fmla="*/ 676334 w 4424616"/>
                <a:gd name="connsiteY1" fmla="*/ 0 h 2478604"/>
                <a:gd name="connsiteX2" fmla="*/ 1264176 w 4424616"/>
                <a:gd name="connsiteY2" fmla="*/ 0 h 2478604"/>
                <a:gd name="connsiteX3" fmla="*/ 1896264 w 4424616"/>
                <a:gd name="connsiteY3" fmla="*/ 0 h 2478604"/>
                <a:gd name="connsiteX4" fmla="*/ 2616844 w 4424616"/>
                <a:gd name="connsiteY4" fmla="*/ 0 h 2478604"/>
                <a:gd name="connsiteX5" fmla="*/ 3293178 w 4424616"/>
                <a:gd name="connsiteY5" fmla="*/ 0 h 2478604"/>
                <a:gd name="connsiteX6" fmla="*/ 3881020 w 4424616"/>
                <a:gd name="connsiteY6" fmla="*/ 0 h 2478604"/>
                <a:gd name="connsiteX7" fmla="*/ 4424616 w 4424616"/>
                <a:gd name="connsiteY7" fmla="*/ 0 h 2478604"/>
                <a:gd name="connsiteX8" fmla="*/ 4424616 w 4424616"/>
                <a:gd name="connsiteY8" fmla="*/ 545293 h 2478604"/>
                <a:gd name="connsiteX9" fmla="*/ 4424616 w 4424616"/>
                <a:gd name="connsiteY9" fmla="*/ 1090586 h 2478604"/>
                <a:gd name="connsiteX10" fmla="*/ 4424616 w 4424616"/>
                <a:gd name="connsiteY10" fmla="*/ 1710237 h 2478604"/>
                <a:gd name="connsiteX11" fmla="*/ 4424616 w 4424616"/>
                <a:gd name="connsiteY11" fmla="*/ 2478604 h 2478604"/>
                <a:gd name="connsiteX12" fmla="*/ 3881020 w 4424616"/>
                <a:gd name="connsiteY12" fmla="*/ 2478604 h 2478604"/>
                <a:gd name="connsiteX13" fmla="*/ 3337425 w 4424616"/>
                <a:gd name="connsiteY13" fmla="*/ 2478604 h 2478604"/>
                <a:gd name="connsiteX14" fmla="*/ 2616844 w 4424616"/>
                <a:gd name="connsiteY14" fmla="*/ 2478604 h 2478604"/>
                <a:gd name="connsiteX15" fmla="*/ 1896264 w 4424616"/>
                <a:gd name="connsiteY15" fmla="*/ 2478604 h 2478604"/>
                <a:gd name="connsiteX16" fmla="*/ 1219930 w 4424616"/>
                <a:gd name="connsiteY16" fmla="*/ 2478604 h 2478604"/>
                <a:gd name="connsiteX17" fmla="*/ 543596 w 4424616"/>
                <a:gd name="connsiteY17" fmla="*/ 2478604 h 2478604"/>
                <a:gd name="connsiteX18" fmla="*/ 0 w 4424616"/>
                <a:gd name="connsiteY18" fmla="*/ 2478604 h 2478604"/>
                <a:gd name="connsiteX19" fmla="*/ 0 w 4424616"/>
                <a:gd name="connsiteY19" fmla="*/ 1834167 h 2478604"/>
                <a:gd name="connsiteX20" fmla="*/ 0 w 4424616"/>
                <a:gd name="connsiteY20" fmla="*/ 1264088 h 2478604"/>
                <a:gd name="connsiteX21" fmla="*/ 0 w 4424616"/>
                <a:gd name="connsiteY21" fmla="*/ 669223 h 2478604"/>
                <a:gd name="connsiteX22" fmla="*/ 0 w 4424616"/>
                <a:gd name="connsiteY22" fmla="*/ 0 h 247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24616" h="2478604" fill="none" extrusionOk="0">
                  <a:moveTo>
                    <a:pt x="0" y="0"/>
                  </a:moveTo>
                  <a:cubicBezTo>
                    <a:pt x="211217" y="4047"/>
                    <a:pt x="431129" y="6522"/>
                    <a:pt x="676334" y="0"/>
                  </a:cubicBezTo>
                  <a:cubicBezTo>
                    <a:pt x="921539" y="-6522"/>
                    <a:pt x="1132924" y="-13853"/>
                    <a:pt x="1264176" y="0"/>
                  </a:cubicBezTo>
                  <a:cubicBezTo>
                    <a:pt x="1395428" y="13853"/>
                    <a:pt x="1645547" y="5962"/>
                    <a:pt x="1896264" y="0"/>
                  </a:cubicBezTo>
                  <a:cubicBezTo>
                    <a:pt x="2146981" y="-5962"/>
                    <a:pt x="2359717" y="2428"/>
                    <a:pt x="2616844" y="0"/>
                  </a:cubicBezTo>
                  <a:cubicBezTo>
                    <a:pt x="2873971" y="-2428"/>
                    <a:pt x="3127522" y="25104"/>
                    <a:pt x="3293178" y="0"/>
                  </a:cubicBezTo>
                  <a:cubicBezTo>
                    <a:pt x="3458834" y="-25104"/>
                    <a:pt x="3588022" y="-22080"/>
                    <a:pt x="3881020" y="0"/>
                  </a:cubicBezTo>
                  <a:cubicBezTo>
                    <a:pt x="4174018" y="22080"/>
                    <a:pt x="4184986" y="-14257"/>
                    <a:pt x="4424616" y="0"/>
                  </a:cubicBezTo>
                  <a:cubicBezTo>
                    <a:pt x="4447484" y="170550"/>
                    <a:pt x="4428816" y="304288"/>
                    <a:pt x="4424616" y="545293"/>
                  </a:cubicBezTo>
                  <a:cubicBezTo>
                    <a:pt x="4420416" y="786298"/>
                    <a:pt x="4402259" y="868629"/>
                    <a:pt x="4424616" y="1090586"/>
                  </a:cubicBezTo>
                  <a:cubicBezTo>
                    <a:pt x="4446973" y="1312543"/>
                    <a:pt x="4448714" y="1522590"/>
                    <a:pt x="4424616" y="1710237"/>
                  </a:cubicBezTo>
                  <a:cubicBezTo>
                    <a:pt x="4400518" y="1897884"/>
                    <a:pt x="4432771" y="2218773"/>
                    <a:pt x="4424616" y="2478604"/>
                  </a:cubicBezTo>
                  <a:cubicBezTo>
                    <a:pt x="4283432" y="2480086"/>
                    <a:pt x="4135351" y="2491343"/>
                    <a:pt x="3881020" y="2478604"/>
                  </a:cubicBezTo>
                  <a:cubicBezTo>
                    <a:pt x="3626689" y="2465865"/>
                    <a:pt x="3463779" y="2479341"/>
                    <a:pt x="3337425" y="2478604"/>
                  </a:cubicBezTo>
                  <a:cubicBezTo>
                    <a:pt x="3211071" y="2477867"/>
                    <a:pt x="2775529" y="2474568"/>
                    <a:pt x="2616844" y="2478604"/>
                  </a:cubicBezTo>
                  <a:cubicBezTo>
                    <a:pt x="2458159" y="2482640"/>
                    <a:pt x="2079343" y="2501520"/>
                    <a:pt x="1896264" y="2478604"/>
                  </a:cubicBezTo>
                  <a:cubicBezTo>
                    <a:pt x="1713185" y="2455688"/>
                    <a:pt x="1360703" y="2496090"/>
                    <a:pt x="1219930" y="2478604"/>
                  </a:cubicBezTo>
                  <a:cubicBezTo>
                    <a:pt x="1079157" y="2461118"/>
                    <a:pt x="804009" y="2459992"/>
                    <a:pt x="543596" y="2478604"/>
                  </a:cubicBezTo>
                  <a:cubicBezTo>
                    <a:pt x="283183" y="2497216"/>
                    <a:pt x="133992" y="2467537"/>
                    <a:pt x="0" y="2478604"/>
                  </a:cubicBezTo>
                  <a:cubicBezTo>
                    <a:pt x="18965" y="2160340"/>
                    <a:pt x="14456" y="2012752"/>
                    <a:pt x="0" y="1834167"/>
                  </a:cubicBezTo>
                  <a:cubicBezTo>
                    <a:pt x="-14456" y="1655582"/>
                    <a:pt x="16006" y="1464624"/>
                    <a:pt x="0" y="1264088"/>
                  </a:cubicBezTo>
                  <a:cubicBezTo>
                    <a:pt x="-16006" y="1063552"/>
                    <a:pt x="28270" y="829940"/>
                    <a:pt x="0" y="669223"/>
                  </a:cubicBezTo>
                  <a:cubicBezTo>
                    <a:pt x="-28270" y="508507"/>
                    <a:pt x="-14877" y="317557"/>
                    <a:pt x="0" y="0"/>
                  </a:cubicBezTo>
                  <a:close/>
                </a:path>
                <a:path w="4424616" h="2478604" stroke="0" extrusionOk="0">
                  <a:moveTo>
                    <a:pt x="0" y="0"/>
                  </a:moveTo>
                  <a:cubicBezTo>
                    <a:pt x="192949" y="23678"/>
                    <a:pt x="531909" y="-13221"/>
                    <a:pt x="676334" y="0"/>
                  </a:cubicBezTo>
                  <a:cubicBezTo>
                    <a:pt x="820759" y="13221"/>
                    <a:pt x="955656" y="19"/>
                    <a:pt x="1219930" y="0"/>
                  </a:cubicBezTo>
                  <a:cubicBezTo>
                    <a:pt x="1484204" y="-19"/>
                    <a:pt x="1581303" y="-24094"/>
                    <a:pt x="1896264" y="0"/>
                  </a:cubicBezTo>
                  <a:cubicBezTo>
                    <a:pt x="2211225" y="24094"/>
                    <a:pt x="2423448" y="-12926"/>
                    <a:pt x="2616844" y="0"/>
                  </a:cubicBezTo>
                  <a:cubicBezTo>
                    <a:pt x="2810240" y="12926"/>
                    <a:pt x="3027760" y="-26210"/>
                    <a:pt x="3293178" y="0"/>
                  </a:cubicBezTo>
                  <a:cubicBezTo>
                    <a:pt x="3558596" y="26210"/>
                    <a:pt x="4076244" y="49741"/>
                    <a:pt x="4424616" y="0"/>
                  </a:cubicBezTo>
                  <a:cubicBezTo>
                    <a:pt x="4417780" y="130608"/>
                    <a:pt x="4423657" y="451774"/>
                    <a:pt x="4424616" y="570079"/>
                  </a:cubicBezTo>
                  <a:cubicBezTo>
                    <a:pt x="4425575" y="688384"/>
                    <a:pt x="4397968" y="1008596"/>
                    <a:pt x="4424616" y="1214516"/>
                  </a:cubicBezTo>
                  <a:cubicBezTo>
                    <a:pt x="4451264" y="1420436"/>
                    <a:pt x="4422397" y="1690121"/>
                    <a:pt x="4424616" y="1883739"/>
                  </a:cubicBezTo>
                  <a:cubicBezTo>
                    <a:pt x="4426835" y="2077357"/>
                    <a:pt x="4429531" y="2201662"/>
                    <a:pt x="4424616" y="2478604"/>
                  </a:cubicBezTo>
                  <a:cubicBezTo>
                    <a:pt x="4186582" y="2463254"/>
                    <a:pt x="4173525" y="2483861"/>
                    <a:pt x="3925266" y="2478604"/>
                  </a:cubicBezTo>
                  <a:cubicBezTo>
                    <a:pt x="3677007" y="2473348"/>
                    <a:pt x="3611099" y="2462382"/>
                    <a:pt x="3337425" y="2478604"/>
                  </a:cubicBezTo>
                  <a:cubicBezTo>
                    <a:pt x="3063751" y="2494826"/>
                    <a:pt x="2841866" y="2490296"/>
                    <a:pt x="2661090" y="2478604"/>
                  </a:cubicBezTo>
                  <a:cubicBezTo>
                    <a:pt x="2480315" y="2466912"/>
                    <a:pt x="2177833" y="2483675"/>
                    <a:pt x="2029002" y="2478604"/>
                  </a:cubicBezTo>
                  <a:cubicBezTo>
                    <a:pt x="1880171" y="2473533"/>
                    <a:pt x="1630647" y="2505534"/>
                    <a:pt x="1485407" y="2478604"/>
                  </a:cubicBezTo>
                  <a:cubicBezTo>
                    <a:pt x="1340168" y="2451674"/>
                    <a:pt x="1029333" y="2487243"/>
                    <a:pt x="809073" y="2478604"/>
                  </a:cubicBezTo>
                  <a:cubicBezTo>
                    <a:pt x="588813" y="2469965"/>
                    <a:pt x="244391" y="2442834"/>
                    <a:pt x="0" y="2478604"/>
                  </a:cubicBezTo>
                  <a:cubicBezTo>
                    <a:pt x="13467" y="2290735"/>
                    <a:pt x="19956" y="2029638"/>
                    <a:pt x="0" y="1883739"/>
                  </a:cubicBezTo>
                  <a:cubicBezTo>
                    <a:pt x="-19956" y="1737841"/>
                    <a:pt x="-4710" y="1476773"/>
                    <a:pt x="0" y="1239302"/>
                  </a:cubicBezTo>
                  <a:cubicBezTo>
                    <a:pt x="4710" y="1001831"/>
                    <a:pt x="11320" y="881012"/>
                    <a:pt x="0" y="570079"/>
                  </a:cubicBezTo>
                  <a:cubicBezTo>
                    <a:pt x="-11320" y="259146"/>
                    <a:pt x="4675" y="251094"/>
                    <a:pt x="0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11499084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3DAAF7-A5E2-4CB3-A18E-9432B0336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673" y="1848018"/>
              <a:ext cx="4010989" cy="2348477"/>
            </a:xfrm>
            <a:custGeom>
              <a:avLst/>
              <a:gdLst>
                <a:gd name="connsiteX0" fmla="*/ 0 w 4010989"/>
                <a:gd name="connsiteY0" fmla="*/ 0 h 2348477"/>
                <a:gd name="connsiteX1" fmla="*/ 628388 w 4010989"/>
                <a:gd name="connsiteY1" fmla="*/ 0 h 2348477"/>
                <a:gd name="connsiteX2" fmla="*/ 1216667 w 4010989"/>
                <a:gd name="connsiteY2" fmla="*/ 0 h 2348477"/>
                <a:gd name="connsiteX3" fmla="*/ 1804945 w 4010989"/>
                <a:gd name="connsiteY3" fmla="*/ 0 h 2348477"/>
                <a:gd name="connsiteX4" fmla="*/ 2513553 w 4010989"/>
                <a:gd name="connsiteY4" fmla="*/ 0 h 2348477"/>
                <a:gd name="connsiteX5" fmla="*/ 3222161 w 4010989"/>
                <a:gd name="connsiteY5" fmla="*/ 0 h 2348477"/>
                <a:gd name="connsiteX6" fmla="*/ 4010989 w 4010989"/>
                <a:gd name="connsiteY6" fmla="*/ 0 h 2348477"/>
                <a:gd name="connsiteX7" fmla="*/ 4010989 w 4010989"/>
                <a:gd name="connsiteY7" fmla="*/ 610604 h 2348477"/>
                <a:gd name="connsiteX8" fmla="*/ 4010989 w 4010989"/>
                <a:gd name="connsiteY8" fmla="*/ 1150754 h 2348477"/>
                <a:gd name="connsiteX9" fmla="*/ 4010989 w 4010989"/>
                <a:gd name="connsiteY9" fmla="*/ 1690903 h 2348477"/>
                <a:gd name="connsiteX10" fmla="*/ 4010989 w 4010989"/>
                <a:gd name="connsiteY10" fmla="*/ 2348477 h 2348477"/>
                <a:gd name="connsiteX11" fmla="*/ 3462821 w 4010989"/>
                <a:gd name="connsiteY11" fmla="*/ 2348477 h 2348477"/>
                <a:gd name="connsiteX12" fmla="*/ 2874542 w 4010989"/>
                <a:gd name="connsiteY12" fmla="*/ 2348477 h 2348477"/>
                <a:gd name="connsiteX13" fmla="*/ 2125824 w 4010989"/>
                <a:gd name="connsiteY13" fmla="*/ 2348477 h 2348477"/>
                <a:gd name="connsiteX14" fmla="*/ 1537546 w 4010989"/>
                <a:gd name="connsiteY14" fmla="*/ 2348477 h 2348477"/>
                <a:gd name="connsiteX15" fmla="*/ 869048 w 4010989"/>
                <a:gd name="connsiteY15" fmla="*/ 2348477 h 2348477"/>
                <a:gd name="connsiteX16" fmla="*/ 0 w 4010989"/>
                <a:gd name="connsiteY16" fmla="*/ 2348477 h 2348477"/>
                <a:gd name="connsiteX17" fmla="*/ 0 w 4010989"/>
                <a:gd name="connsiteY17" fmla="*/ 1737873 h 2348477"/>
                <a:gd name="connsiteX18" fmla="*/ 0 w 4010989"/>
                <a:gd name="connsiteY18" fmla="*/ 1127269 h 2348477"/>
                <a:gd name="connsiteX19" fmla="*/ 0 w 4010989"/>
                <a:gd name="connsiteY19" fmla="*/ 610604 h 2348477"/>
                <a:gd name="connsiteX20" fmla="*/ 0 w 4010989"/>
                <a:gd name="connsiteY20" fmla="*/ 0 h 234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10989" h="2348477" fill="none" extrusionOk="0">
                  <a:moveTo>
                    <a:pt x="0" y="0"/>
                  </a:moveTo>
                  <a:cubicBezTo>
                    <a:pt x="230048" y="2017"/>
                    <a:pt x="410556" y="-23783"/>
                    <a:pt x="628388" y="0"/>
                  </a:cubicBezTo>
                  <a:cubicBezTo>
                    <a:pt x="846220" y="23783"/>
                    <a:pt x="1093436" y="29327"/>
                    <a:pt x="1216667" y="0"/>
                  </a:cubicBezTo>
                  <a:cubicBezTo>
                    <a:pt x="1339898" y="-29327"/>
                    <a:pt x="1561626" y="-9011"/>
                    <a:pt x="1804945" y="0"/>
                  </a:cubicBezTo>
                  <a:cubicBezTo>
                    <a:pt x="2048264" y="9011"/>
                    <a:pt x="2328277" y="26039"/>
                    <a:pt x="2513553" y="0"/>
                  </a:cubicBezTo>
                  <a:cubicBezTo>
                    <a:pt x="2698829" y="-26039"/>
                    <a:pt x="2924229" y="22592"/>
                    <a:pt x="3222161" y="0"/>
                  </a:cubicBezTo>
                  <a:cubicBezTo>
                    <a:pt x="3520093" y="-22592"/>
                    <a:pt x="3852166" y="-16065"/>
                    <a:pt x="4010989" y="0"/>
                  </a:cubicBezTo>
                  <a:cubicBezTo>
                    <a:pt x="3986022" y="155053"/>
                    <a:pt x="4018800" y="448096"/>
                    <a:pt x="4010989" y="610604"/>
                  </a:cubicBezTo>
                  <a:cubicBezTo>
                    <a:pt x="4003178" y="773112"/>
                    <a:pt x="4015149" y="1020974"/>
                    <a:pt x="4010989" y="1150754"/>
                  </a:cubicBezTo>
                  <a:cubicBezTo>
                    <a:pt x="4006830" y="1280534"/>
                    <a:pt x="4018887" y="1571661"/>
                    <a:pt x="4010989" y="1690903"/>
                  </a:cubicBezTo>
                  <a:cubicBezTo>
                    <a:pt x="4003091" y="1810145"/>
                    <a:pt x="3980918" y="2173463"/>
                    <a:pt x="4010989" y="2348477"/>
                  </a:cubicBezTo>
                  <a:cubicBezTo>
                    <a:pt x="3862285" y="2357216"/>
                    <a:pt x="3624193" y="2348187"/>
                    <a:pt x="3462821" y="2348477"/>
                  </a:cubicBezTo>
                  <a:cubicBezTo>
                    <a:pt x="3301449" y="2348767"/>
                    <a:pt x="3163582" y="2366539"/>
                    <a:pt x="2874542" y="2348477"/>
                  </a:cubicBezTo>
                  <a:cubicBezTo>
                    <a:pt x="2585502" y="2330415"/>
                    <a:pt x="2447326" y="2352769"/>
                    <a:pt x="2125824" y="2348477"/>
                  </a:cubicBezTo>
                  <a:cubicBezTo>
                    <a:pt x="1804322" y="2344185"/>
                    <a:pt x="1738435" y="2338266"/>
                    <a:pt x="1537546" y="2348477"/>
                  </a:cubicBezTo>
                  <a:cubicBezTo>
                    <a:pt x="1336657" y="2358688"/>
                    <a:pt x="1126397" y="2374794"/>
                    <a:pt x="869048" y="2348477"/>
                  </a:cubicBezTo>
                  <a:cubicBezTo>
                    <a:pt x="611699" y="2322160"/>
                    <a:pt x="251465" y="2341093"/>
                    <a:pt x="0" y="2348477"/>
                  </a:cubicBezTo>
                  <a:cubicBezTo>
                    <a:pt x="10402" y="2082108"/>
                    <a:pt x="-14755" y="1937227"/>
                    <a:pt x="0" y="1737873"/>
                  </a:cubicBezTo>
                  <a:cubicBezTo>
                    <a:pt x="14755" y="1538519"/>
                    <a:pt x="15143" y="1345834"/>
                    <a:pt x="0" y="1127269"/>
                  </a:cubicBezTo>
                  <a:cubicBezTo>
                    <a:pt x="-15143" y="908704"/>
                    <a:pt x="-7055" y="838696"/>
                    <a:pt x="0" y="610604"/>
                  </a:cubicBezTo>
                  <a:cubicBezTo>
                    <a:pt x="7055" y="382512"/>
                    <a:pt x="-27184" y="296254"/>
                    <a:pt x="0" y="0"/>
                  </a:cubicBezTo>
                  <a:close/>
                </a:path>
                <a:path w="4010989" h="2348477" stroke="0" extrusionOk="0">
                  <a:moveTo>
                    <a:pt x="0" y="0"/>
                  </a:moveTo>
                  <a:cubicBezTo>
                    <a:pt x="242506" y="7812"/>
                    <a:pt x="394701" y="13924"/>
                    <a:pt x="668498" y="0"/>
                  </a:cubicBezTo>
                  <a:cubicBezTo>
                    <a:pt x="942295" y="-13924"/>
                    <a:pt x="1111021" y="8480"/>
                    <a:pt x="1336996" y="0"/>
                  </a:cubicBezTo>
                  <a:cubicBezTo>
                    <a:pt x="1562971" y="-8480"/>
                    <a:pt x="1733452" y="20665"/>
                    <a:pt x="1925275" y="0"/>
                  </a:cubicBezTo>
                  <a:cubicBezTo>
                    <a:pt x="2117098" y="-20665"/>
                    <a:pt x="2368399" y="-19959"/>
                    <a:pt x="2513553" y="0"/>
                  </a:cubicBezTo>
                  <a:cubicBezTo>
                    <a:pt x="2658707" y="19959"/>
                    <a:pt x="2930305" y="-22"/>
                    <a:pt x="3061722" y="0"/>
                  </a:cubicBezTo>
                  <a:cubicBezTo>
                    <a:pt x="3193139" y="22"/>
                    <a:pt x="3638940" y="25819"/>
                    <a:pt x="4010989" y="0"/>
                  </a:cubicBezTo>
                  <a:cubicBezTo>
                    <a:pt x="3983240" y="213007"/>
                    <a:pt x="4031805" y="371980"/>
                    <a:pt x="4010989" y="563634"/>
                  </a:cubicBezTo>
                  <a:cubicBezTo>
                    <a:pt x="3990173" y="755288"/>
                    <a:pt x="3994209" y="871198"/>
                    <a:pt x="4010989" y="1080299"/>
                  </a:cubicBezTo>
                  <a:cubicBezTo>
                    <a:pt x="4027769" y="1289400"/>
                    <a:pt x="4013357" y="1488641"/>
                    <a:pt x="4010989" y="1643934"/>
                  </a:cubicBezTo>
                  <a:cubicBezTo>
                    <a:pt x="4008621" y="1799227"/>
                    <a:pt x="4017372" y="2105667"/>
                    <a:pt x="4010989" y="2348477"/>
                  </a:cubicBezTo>
                  <a:cubicBezTo>
                    <a:pt x="3752577" y="2314431"/>
                    <a:pt x="3618980" y="2361001"/>
                    <a:pt x="3302381" y="2348477"/>
                  </a:cubicBezTo>
                  <a:cubicBezTo>
                    <a:pt x="2985782" y="2335953"/>
                    <a:pt x="2967314" y="2343641"/>
                    <a:pt x="2714103" y="2348477"/>
                  </a:cubicBezTo>
                  <a:cubicBezTo>
                    <a:pt x="2460892" y="2353313"/>
                    <a:pt x="2235403" y="2379227"/>
                    <a:pt x="2085714" y="2348477"/>
                  </a:cubicBezTo>
                  <a:cubicBezTo>
                    <a:pt x="1936025" y="2317727"/>
                    <a:pt x="1720497" y="2357673"/>
                    <a:pt x="1497436" y="2348477"/>
                  </a:cubicBezTo>
                  <a:cubicBezTo>
                    <a:pt x="1274375" y="2339281"/>
                    <a:pt x="1071605" y="2319880"/>
                    <a:pt x="909158" y="2348477"/>
                  </a:cubicBezTo>
                  <a:cubicBezTo>
                    <a:pt x="746711" y="2377074"/>
                    <a:pt x="251310" y="2387173"/>
                    <a:pt x="0" y="2348477"/>
                  </a:cubicBezTo>
                  <a:cubicBezTo>
                    <a:pt x="10915" y="2223959"/>
                    <a:pt x="97" y="2033208"/>
                    <a:pt x="0" y="1761358"/>
                  </a:cubicBezTo>
                  <a:cubicBezTo>
                    <a:pt x="-97" y="1489508"/>
                    <a:pt x="15285" y="1429248"/>
                    <a:pt x="0" y="1197723"/>
                  </a:cubicBezTo>
                  <a:cubicBezTo>
                    <a:pt x="-15285" y="966198"/>
                    <a:pt x="-2230" y="738510"/>
                    <a:pt x="0" y="610604"/>
                  </a:cubicBezTo>
                  <a:cubicBezTo>
                    <a:pt x="2230" y="482698"/>
                    <a:pt x="23106" y="206547"/>
                    <a:pt x="0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95036641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CFD0443-0D0B-45CB-AFB0-DA4AE0F61F03}"/>
              </a:ext>
            </a:extLst>
          </p:cNvPr>
          <p:cNvSpPr txBox="1"/>
          <p:nvPr/>
        </p:nvSpPr>
        <p:spPr>
          <a:xfrm>
            <a:off x="1718599" y="1891108"/>
            <a:ext cx="81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V 3.0</a:t>
            </a:r>
            <a:endParaRPr lang="de-DE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64048-37D7-4CCF-B884-0459D505A257}"/>
              </a:ext>
            </a:extLst>
          </p:cNvPr>
          <p:cNvSpPr txBox="1"/>
          <p:nvPr/>
        </p:nvSpPr>
        <p:spPr>
          <a:xfrm>
            <a:off x="226457" y="3844060"/>
            <a:ext cx="5229833" cy="29578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App web multiplataforma.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Nuevos modelos híbridos mejoran precisión en la clasificación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Modelo </a:t>
            </a:r>
            <a:r>
              <a:rPr lang="es-ES" b="1" u="sng" dirty="0"/>
              <a:t>alta sensibilidad al melanoma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Clasificación por características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u="sng"/>
              <a:t>Explicatividad</a:t>
            </a:r>
            <a:r>
              <a:rPr lang="es-ES" b="1" u="sng" dirty="0"/>
              <a:t> con IA</a:t>
            </a:r>
            <a:r>
              <a:rPr lang="es-ES" b="1" dirty="0"/>
              <a:t> (numérica, visual y textual).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Colaboración entre especialistas.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D424522-8445-2BED-6820-ACCC3D15651B}"/>
              </a:ext>
            </a:extLst>
          </p:cNvPr>
          <p:cNvSpPr/>
          <p:nvPr/>
        </p:nvSpPr>
        <p:spPr>
          <a:xfrm>
            <a:off x="5801364" y="1557618"/>
            <a:ext cx="747185" cy="769441"/>
          </a:xfrm>
          <a:custGeom>
            <a:avLst/>
            <a:gdLst>
              <a:gd name="connsiteX0" fmla="*/ 0 w 747185"/>
              <a:gd name="connsiteY0" fmla="*/ 0 h 769441"/>
              <a:gd name="connsiteX1" fmla="*/ 381064 w 747185"/>
              <a:gd name="connsiteY1" fmla="*/ 0 h 769441"/>
              <a:gd name="connsiteX2" fmla="*/ 747185 w 747185"/>
              <a:gd name="connsiteY2" fmla="*/ 0 h 769441"/>
              <a:gd name="connsiteX3" fmla="*/ 747185 w 747185"/>
              <a:gd name="connsiteY3" fmla="*/ 384721 h 769441"/>
              <a:gd name="connsiteX4" fmla="*/ 747185 w 747185"/>
              <a:gd name="connsiteY4" fmla="*/ 769441 h 769441"/>
              <a:gd name="connsiteX5" fmla="*/ 366121 w 747185"/>
              <a:gd name="connsiteY5" fmla="*/ 769441 h 769441"/>
              <a:gd name="connsiteX6" fmla="*/ 0 w 747185"/>
              <a:gd name="connsiteY6" fmla="*/ 769441 h 769441"/>
              <a:gd name="connsiteX7" fmla="*/ 0 w 747185"/>
              <a:gd name="connsiteY7" fmla="*/ 377026 h 769441"/>
              <a:gd name="connsiteX8" fmla="*/ 0 w 747185"/>
              <a:gd name="connsiteY8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185" h="769441" fill="none" extrusionOk="0">
                <a:moveTo>
                  <a:pt x="0" y="0"/>
                </a:moveTo>
                <a:cubicBezTo>
                  <a:pt x="162044" y="-35925"/>
                  <a:pt x="193036" y="41642"/>
                  <a:pt x="381064" y="0"/>
                </a:cubicBezTo>
                <a:cubicBezTo>
                  <a:pt x="569092" y="-41642"/>
                  <a:pt x="599307" y="5655"/>
                  <a:pt x="747185" y="0"/>
                </a:cubicBezTo>
                <a:cubicBezTo>
                  <a:pt x="765565" y="130824"/>
                  <a:pt x="713298" y="201654"/>
                  <a:pt x="747185" y="384721"/>
                </a:cubicBezTo>
                <a:cubicBezTo>
                  <a:pt x="781072" y="567788"/>
                  <a:pt x="741905" y="587078"/>
                  <a:pt x="747185" y="769441"/>
                </a:cubicBezTo>
                <a:cubicBezTo>
                  <a:pt x="567086" y="777268"/>
                  <a:pt x="494012" y="724767"/>
                  <a:pt x="366121" y="769441"/>
                </a:cubicBezTo>
                <a:cubicBezTo>
                  <a:pt x="238230" y="814115"/>
                  <a:pt x="126897" y="737145"/>
                  <a:pt x="0" y="769441"/>
                </a:cubicBezTo>
                <a:cubicBezTo>
                  <a:pt x="-14991" y="647758"/>
                  <a:pt x="32491" y="528777"/>
                  <a:pt x="0" y="377026"/>
                </a:cubicBezTo>
                <a:cubicBezTo>
                  <a:pt x="-32491" y="225275"/>
                  <a:pt x="29665" y="164983"/>
                  <a:pt x="0" y="0"/>
                </a:cubicBezTo>
                <a:close/>
              </a:path>
              <a:path w="747185" h="769441" stroke="0" extrusionOk="0">
                <a:moveTo>
                  <a:pt x="0" y="0"/>
                </a:moveTo>
                <a:cubicBezTo>
                  <a:pt x="125775" y="-2852"/>
                  <a:pt x="196728" y="96"/>
                  <a:pt x="358649" y="0"/>
                </a:cubicBezTo>
                <a:cubicBezTo>
                  <a:pt x="520570" y="-96"/>
                  <a:pt x="666203" y="20954"/>
                  <a:pt x="747185" y="0"/>
                </a:cubicBezTo>
                <a:cubicBezTo>
                  <a:pt x="780018" y="128038"/>
                  <a:pt x="722743" y="256084"/>
                  <a:pt x="747185" y="361637"/>
                </a:cubicBezTo>
                <a:cubicBezTo>
                  <a:pt x="771627" y="467190"/>
                  <a:pt x="727475" y="685982"/>
                  <a:pt x="747185" y="769441"/>
                </a:cubicBezTo>
                <a:cubicBezTo>
                  <a:pt x="637816" y="810003"/>
                  <a:pt x="494440" y="732692"/>
                  <a:pt x="388536" y="769441"/>
                </a:cubicBezTo>
                <a:cubicBezTo>
                  <a:pt x="282632" y="806190"/>
                  <a:pt x="112103" y="737505"/>
                  <a:pt x="0" y="769441"/>
                </a:cubicBezTo>
                <a:cubicBezTo>
                  <a:pt x="-42808" y="686223"/>
                  <a:pt x="19578" y="464506"/>
                  <a:pt x="0" y="384721"/>
                </a:cubicBezTo>
                <a:cubicBezTo>
                  <a:pt x="-19578" y="304936"/>
                  <a:pt x="8955" y="117488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48291474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IA</a:t>
            </a: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479ACF6F-4091-620E-C4D3-D1FBF263AFC4}"/>
              </a:ext>
            </a:extLst>
          </p:cNvPr>
          <p:cNvGrpSpPr/>
          <p:nvPr/>
        </p:nvGrpSpPr>
        <p:grpSpPr>
          <a:xfrm>
            <a:off x="5871297" y="4511724"/>
            <a:ext cx="832168" cy="1285130"/>
            <a:chOff x="7449016" y="3573110"/>
            <a:chExt cx="707275" cy="1000044"/>
          </a:xfrm>
        </p:grpSpPr>
        <p:sp>
          <p:nvSpPr>
            <p:cNvPr id="37" name="Cilindro 36">
              <a:extLst>
                <a:ext uri="{FF2B5EF4-FFF2-40B4-BE49-F238E27FC236}">
                  <a16:creationId xmlns:a16="http://schemas.microsoft.com/office/drawing/2014/main" id="{468C7ADF-9DBE-1E86-F34E-CF229007805E}"/>
                </a:ext>
              </a:extLst>
            </p:cNvPr>
            <p:cNvSpPr/>
            <p:nvPr/>
          </p:nvSpPr>
          <p:spPr>
            <a:xfrm>
              <a:off x="7449017" y="3742964"/>
              <a:ext cx="707274" cy="830190"/>
            </a:xfrm>
            <a:custGeom>
              <a:avLst/>
              <a:gdLst>
                <a:gd name="connsiteX0" fmla="*/ 0 w 707274"/>
                <a:gd name="connsiteY0" fmla="*/ 88409 h 830190"/>
                <a:gd name="connsiteX1" fmla="*/ 353637 w 707274"/>
                <a:gd name="connsiteY1" fmla="*/ 176818 h 830190"/>
                <a:gd name="connsiteX2" fmla="*/ 707274 w 707274"/>
                <a:gd name="connsiteY2" fmla="*/ 88409 h 830190"/>
                <a:gd name="connsiteX3" fmla="*/ 707274 w 707274"/>
                <a:gd name="connsiteY3" fmla="*/ 741781 h 830190"/>
                <a:gd name="connsiteX4" fmla="*/ 353637 w 707274"/>
                <a:gd name="connsiteY4" fmla="*/ 830190 h 830190"/>
                <a:gd name="connsiteX5" fmla="*/ 0 w 707274"/>
                <a:gd name="connsiteY5" fmla="*/ 741781 h 830190"/>
                <a:gd name="connsiteX6" fmla="*/ 0 w 707274"/>
                <a:gd name="connsiteY6" fmla="*/ 88409 h 830190"/>
                <a:gd name="connsiteX0" fmla="*/ 0 w 707274"/>
                <a:gd name="connsiteY0" fmla="*/ 88409 h 830190"/>
                <a:gd name="connsiteX1" fmla="*/ 353637 w 707274"/>
                <a:gd name="connsiteY1" fmla="*/ 0 h 830190"/>
                <a:gd name="connsiteX2" fmla="*/ 707274 w 707274"/>
                <a:gd name="connsiteY2" fmla="*/ 88409 h 830190"/>
                <a:gd name="connsiteX3" fmla="*/ 353637 w 707274"/>
                <a:gd name="connsiteY3" fmla="*/ 176818 h 830190"/>
                <a:gd name="connsiteX4" fmla="*/ 0 w 707274"/>
                <a:gd name="connsiteY4" fmla="*/ 88409 h 830190"/>
                <a:gd name="connsiteX0" fmla="*/ 707274 w 707274"/>
                <a:gd name="connsiteY0" fmla="*/ 88409 h 830190"/>
                <a:gd name="connsiteX1" fmla="*/ 353637 w 707274"/>
                <a:gd name="connsiteY1" fmla="*/ 176818 h 830190"/>
                <a:gd name="connsiteX2" fmla="*/ 0 w 707274"/>
                <a:gd name="connsiteY2" fmla="*/ 88409 h 830190"/>
                <a:gd name="connsiteX3" fmla="*/ 353637 w 707274"/>
                <a:gd name="connsiteY3" fmla="*/ 0 h 830190"/>
                <a:gd name="connsiteX4" fmla="*/ 707274 w 707274"/>
                <a:gd name="connsiteY4" fmla="*/ 88409 h 830190"/>
                <a:gd name="connsiteX5" fmla="*/ 707274 w 707274"/>
                <a:gd name="connsiteY5" fmla="*/ 741781 h 830190"/>
                <a:gd name="connsiteX6" fmla="*/ 353637 w 707274"/>
                <a:gd name="connsiteY6" fmla="*/ 830190 h 830190"/>
                <a:gd name="connsiteX7" fmla="*/ 0 w 707274"/>
                <a:gd name="connsiteY7" fmla="*/ 741781 h 830190"/>
                <a:gd name="connsiteX8" fmla="*/ 0 w 707274"/>
                <a:gd name="connsiteY8" fmla="*/ 88409 h 83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7274" h="830190" stroke="0" extrusionOk="0">
                  <a:moveTo>
                    <a:pt x="0" y="88409"/>
                  </a:moveTo>
                  <a:cubicBezTo>
                    <a:pt x="-12472" y="104680"/>
                    <a:pt x="148228" y="180224"/>
                    <a:pt x="353637" y="176818"/>
                  </a:cubicBezTo>
                  <a:cubicBezTo>
                    <a:pt x="539689" y="171801"/>
                    <a:pt x="717580" y="131536"/>
                    <a:pt x="707274" y="88409"/>
                  </a:cubicBezTo>
                  <a:cubicBezTo>
                    <a:pt x="689520" y="303728"/>
                    <a:pt x="734653" y="548404"/>
                    <a:pt x="707274" y="741781"/>
                  </a:cubicBezTo>
                  <a:cubicBezTo>
                    <a:pt x="710242" y="812882"/>
                    <a:pt x="557129" y="815822"/>
                    <a:pt x="353637" y="830190"/>
                  </a:cubicBezTo>
                  <a:cubicBezTo>
                    <a:pt x="159071" y="831070"/>
                    <a:pt x="-3157" y="783044"/>
                    <a:pt x="0" y="741781"/>
                  </a:cubicBezTo>
                  <a:cubicBezTo>
                    <a:pt x="31565" y="558119"/>
                    <a:pt x="-32212" y="412862"/>
                    <a:pt x="0" y="88409"/>
                  </a:cubicBezTo>
                  <a:close/>
                </a:path>
                <a:path w="707274" h="830190" fill="lighten" stroke="0" extrusionOk="0">
                  <a:moveTo>
                    <a:pt x="0" y="88409"/>
                  </a:moveTo>
                  <a:cubicBezTo>
                    <a:pt x="-12982" y="31066"/>
                    <a:pt x="162906" y="23252"/>
                    <a:pt x="353637" y="0"/>
                  </a:cubicBezTo>
                  <a:cubicBezTo>
                    <a:pt x="541622" y="-5518"/>
                    <a:pt x="706181" y="30090"/>
                    <a:pt x="707274" y="88409"/>
                  </a:cubicBezTo>
                  <a:cubicBezTo>
                    <a:pt x="684129" y="159291"/>
                    <a:pt x="579185" y="153310"/>
                    <a:pt x="353637" y="176818"/>
                  </a:cubicBezTo>
                  <a:cubicBezTo>
                    <a:pt x="146759" y="177227"/>
                    <a:pt x="2707" y="141409"/>
                    <a:pt x="0" y="88409"/>
                  </a:cubicBezTo>
                  <a:close/>
                </a:path>
                <a:path w="707274" h="830190" fill="none" extrusionOk="0">
                  <a:moveTo>
                    <a:pt x="707274" y="88409"/>
                  </a:moveTo>
                  <a:cubicBezTo>
                    <a:pt x="716280" y="128150"/>
                    <a:pt x="559992" y="166444"/>
                    <a:pt x="353637" y="176818"/>
                  </a:cubicBezTo>
                  <a:cubicBezTo>
                    <a:pt x="162147" y="171725"/>
                    <a:pt x="-9258" y="136059"/>
                    <a:pt x="0" y="88409"/>
                  </a:cubicBezTo>
                  <a:cubicBezTo>
                    <a:pt x="-2112" y="62140"/>
                    <a:pt x="149099" y="7040"/>
                    <a:pt x="353637" y="0"/>
                  </a:cubicBezTo>
                  <a:cubicBezTo>
                    <a:pt x="542046" y="-7727"/>
                    <a:pt x="701680" y="36947"/>
                    <a:pt x="707274" y="88409"/>
                  </a:cubicBezTo>
                  <a:cubicBezTo>
                    <a:pt x="695016" y="252935"/>
                    <a:pt x="700409" y="561334"/>
                    <a:pt x="707274" y="741781"/>
                  </a:cubicBezTo>
                  <a:cubicBezTo>
                    <a:pt x="687186" y="759986"/>
                    <a:pt x="563047" y="811295"/>
                    <a:pt x="353637" y="830190"/>
                  </a:cubicBezTo>
                  <a:cubicBezTo>
                    <a:pt x="152406" y="839969"/>
                    <a:pt x="3085" y="790586"/>
                    <a:pt x="0" y="741781"/>
                  </a:cubicBezTo>
                  <a:cubicBezTo>
                    <a:pt x="8092" y="503724"/>
                    <a:pt x="-25627" y="312567"/>
                    <a:pt x="0" y="88409"/>
                  </a:cubicBezTo>
                </a:path>
                <a:path w="707274" h="830190" fill="none" stroke="0" extrusionOk="0">
                  <a:moveTo>
                    <a:pt x="707274" y="88409"/>
                  </a:moveTo>
                  <a:cubicBezTo>
                    <a:pt x="733916" y="141577"/>
                    <a:pt x="522609" y="187281"/>
                    <a:pt x="353637" y="176818"/>
                  </a:cubicBezTo>
                  <a:cubicBezTo>
                    <a:pt x="159361" y="177510"/>
                    <a:pt x="-10978" y="138817"/>
                    <a:pt x="0" y="88409"/>
                  </a:cubicBezTo>
                  <a:cubicBezTo>
                    <a:pt x="14223" y="27947"/>
                    <a:pt x="152632" y="8622"/>
                    <a:pt x="353637" y="0"/>
                  </a:cubicBezTo>
                  <a:cubicBezTo>
                    <a:pt x="550196" y="8197"/>
                    <a:pt x="706287" y="47273"/>
                    <a:pt x="707274" y="88409"/>
                  </a:cubicBezTo>
                  <a:cubicBezTo>
                    <a:pt x="701076" y="249891"/>
                    <a:pt x="711806" y="552104"/>
                    <a:pt x="707274" y="741781"/>
                  </a:cubicBezTo>
                  <a:cubicBezTo>
                    <a:pt x="689766" y="804218"/>
                    <a:pt x="558325" y="837263"/>
                    <a:pt x="353637" y="830190"/>
                  </a:cubicBezTo>
                  <a:cubicBezTo>
                    <a:pt x="158092" y="829085"/>
                    <a:pt x="9719" y="783517"/>
                    <a:pt x="0" y="741781"/>
                  </a:cubicBezTo>
                  <a:cubicBezTo>
                    <a:pt x="-21561" y="443254"/>
                    <a:pt x="4598" y="308608"/>
                    <a:pt x="0" y="88409"/>
                  </a:cubicBezTo>
                </a:path>
              </a:pathLst>
            </a:custGeom>
            <a:ln w="57150">
              <a:solidFill>
                <a:srgbClr val="DD3C2B"/>
              </a:solidFill>
              <a:extLst>
                <a:ext uri="{C807C97D-BFC1-408E-A445-0C87EB9F89A2}">
                  <ask:lineSketchStyleProps xmlns:ask="http://schemas.microsoft.com/office/drawing/2018/sketchyshapes" sd="229451889">
                    <a:prstGeom prst="ca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U"/>
            </a:p>
          </p:txBody>
        </p:sp>
        <p:sp>
          <p:nvSpPr>
            <p:cNvPr id="38" name="Cilindro 37">
              <a:extLst>
                <a:ext uri="{FF2B5EF4-FFF2-40B4-BE49-F238E27FC236}">
                  <a16:creationId xmlns:a16="http://schemas.microsoft.com/office/drawing/2014/main" id="{30EAA422-C1B7-38DE-5DF8-6609492D1285}"/>
                </a:ext>
              </a:extLst>
            </p:cNvPr>
            <p:cNvSpPr/>
            <p:nvPr/>
          </p:nvSpPr>
          <p:spPr>
            <a:xfrm>
              <a:off x="7449017" y="3629462"/>
              <a:ext cx="707274" cy="830190"/>
            </a:xfrm>
            <a:custGeom>
              <a:avLst/>
              <a:gdLst>
                <a:gd name="connsiteX0" fmla="*/ 0 w 707274"/>
                <a:gd name="connsiteY0" fmla="*/ 88409 h 830190"/>
                <a:gd name="connsiteX1" fmla="*/ 353637 w 707274"/>
                <a:gd name="connsiteY1" fmla="*/ 176818 h 830190"/>
                <a:gd name="connsiteX2" fmla="*/ 707274 w 707274"/>
                <a:gd name="connsiteY2" fmla="*/ 88409 h 830190"/>
                <a:gd name="connsiteX3" fmla="*/ 707274 w 707274"/>
                <a:gd name="connsiteY3" fmla="*/ 741781 h 830190"/>
                <a:gd name="connsiteX4" fmla="*/ 353637 w 707274"/>
                <a:gd name="connsiteY4" fmla="*/ 830190 h 830190"/>
                <a:gd name="connsiteX5" fmla="*/ 0 w 707274"/>
                <a:gd name="connsiteY5" fmla="*/ 741781 h 830190"/>
                <a:gd name="connsiteX6" fmla="*/ 0 w 707274"/>
                <a:gd name="connsiteY6" fmla="*/ 88409 h 830190"/>
                <a:gd name="connsiteX0" fmla="*/ 0 w 707274"/>
                <a:gd name="connsiteY0" fmla="*/ 88409 h 830190"/>
                <a:gd name="connsiteX1" fmla="*/ 353637 w 707274"/>
                <a:gd name="connsiteY1" fmla="*/ 0 h 830190"/>
                <a:gd name="connsiteX2" fmla="*/ 707274 w 707274"/>
                <a:gd name="connsiteY2" fmla="*/ 88409 h 830190"/>
                <a:gd name="connsiteX3" fmla="*/ 353637 w 707274"/>
                <a:gd name="connsiteY3" fmla="*/ 176818 h 830190"/>
                <a:gd name="connsiteX4" fmla="*/ 0 w 707274"/>
                <a:gd name="connsiteY4" fmla="*/ 88409 h 830190"/>
                <a:gd name="connsiteX0" fmla="*/ 707274 w 707274"/>
                <a:gd name="connsiteY0" fmla="*/ 88409 h 830190"/>
                <a:gd name="connsiteX1" fmla="*/ 353637 w 707274"/>
                <a:gd name="connsiteY1" fmla="*/ 176818 h 830190"/>
                <a:gd name="connsiteX2" fmla="*/ 0 w 707274"/>
                <a:gd name="connsiteY2" fmla="*/ 88409 h 830190"/>
                <a:gd name="connsiteX3" fmla="*/ 353637 w 707274"/>
                <a:gd name="connsiteY3" fmla="*/ 0 h 830190"/>
                <a:gd name="connsiteX4" fmla="*/ 707274 w 707274"/>
                <a:gd name="connsiteY4" fmla="*/ 88409 h 830190"/>
                <a:gd name="connsiteX5" fmla="*/ 707274 w 707274"/>
                <a:gd name="connsiteY5" fmla="*/ 741781 h 830190"/>
                <a:gd name="connsiteX6" fmla="*/ 353637 w 707274"/>
                <a:gd name="connsiteY6" fmla="*/ 830190 h 830190"/>
                <a:gd name="connsiteX7" fmla="*/ 0 w 707274"/>
                <a:gd name="connsiteY7" fmla="*/ 741781 h 830190"/>
                <a:gd name="connsiteX8" fmla="*/ 0 w 707274"/>
                <a:gd name="connsiteY8" fmla="*/ 88409 h 83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7274" h="830190" stroke="0" extrusionOk="0">
                  <a:moveTo>
                    <a:pt x="0" y="88409"/>
                  </a:moveTo>
                  <a:cubicBezTo>
                    <a:pt x="-15059" y="110673"/>
                    <a:pt x="167215" y="171383"/>
                    <a:pt x="353637" y="176818"/>
                  </a:cubicBezTo>
                  <a:cubicBezTo>
                    <a:pt x="552685" y="172464"/>
                    <a:pt x="696811" y="141226"/>
                    <a:pt x="707274" y="88409"/>
                  </a:cubicBezTo>
                  <a:cubicBezTo>
                    <a:pt x="685729" y="296160"/>
                    <a:pt x="707659" y="435423"/>
                    <a:pt x="707274" y="741781"/>
                  </a:cubicBezTo>
                  <a:cubicBezTo>
                    <a:pt x="731778" y="796984"/>
                    <a:pt x="533518" y="820932"/>
                    <a:pt x="353637" y="830190"/>
                  </a:cubicBezTo>
                  <a:cubicBezTo>
                    <a:pt x="164810" y="820953"/>
                    <a:pt x="-8813" y="789576"/>
                    <a:pt x="0" y="741781"/>
                  </a:cubicBezTo>
                  <a:cubicBezTo>
                    <a:pt x="-31105" y="537799"/>
                    <a:pt x="15696" y="245241"/>
                    <a:pt x="0" y="88409"/>
                  </a:cubicBezTo>
                  <a:close/>
                </a:path>
                <a:path w="707274" h="830190" fill="lighten" stroke="0" extrusionOk="0">
                  <a:moveTo>
                    <a:pt x="0" y="88409"/>
                  </a:moveTo>
                  <a:cubicBezTo>
                    <a:pt x="-25018" y="51966"/>
                    <a:pt x="194760" y="-11803"/>
                    <a:pt x="353637" y="0"/>
                  </a:cubicBezTo>
                  <a:cubicBezTo>
                    <a:pt x="551251" y="-8788"/>
                    <a:pt x="702447" y="40567"/>
                    <a:pt x="707274" y="88409"/>
                  </a:cubicBezTo>
                  <a:cubicBezTo>
                    <a:pt x="675570" y="143479"/>
                    <a:pt x="554917" y="176695"/>
                    <a:pt x="353637" y="176818"/>
                  </a:cubicBezTo>
                  <a:cubicBezTo>
                    <a:pt x="157532" y="184350"/>
                    <a:pt x="7060" y="127930"/>
                    <a:pt x="0" y="88409"/>
                  </a:cubicBezTo>
                  <a:close/>
                </a:path>
                <a:path w="707274" h="830190" fill="none" extrusionOk="0">
                  <a:moveTo>
                    <a:pt x="707274" y="88409"/>
                  </a:moveTo>
                  <a:cubicBezTo>
                    <a:pt x="681674" y="129318"/>
                    <a:pt x="524533" y="151591"/>
                    <a:pt x="353637" y="176818"/>
                  </a:cubicBezTo>
                  <a:cubicBezTo>
                    <a:pt x="161275" y="175242"/>
                    <a:pt x="5979" y="138943"/>
                    <a:pt x="0" y="88409"/>
                  </a:cubicBezTo>
                  <a:cubicBezTo>
                    <a:pt x="-10178" y="35520"/>
                    <a:pt x="150907" y="-30001"/>
                    <a:pt x="353637" y="0"/>
                  </a:cubicBezTo>
                  <a:cubicBezTo>
                    <a:pt x="546065" y="9199"/>
                    <a:pt x="703128" y="32328"/>
                    <a:pt x="707274" y="88409"/>
                  </a:cubicBezTo>
                  <a:cubicBezTo>
                    <a:pt x="732613" y="389043"/>
                    <a:pt x="720274" y="503721"/>
                    <a:pt x="707274" y="741781"/>
                  </a:cubicBezTo>
                  <a:cubicBezTo>
                    <a:pt x="697524" y="793292"/>
                    <a:pt x="526310" y="819265"/>
                    <a:pt x="353637" y="830190"/>
                  </a:cubicBezTo>
                  <a:cubicBezTo>
                    <a:pt x="156553" y="824881"/>
                    <a:pt x="-8807" y="783155"/>
                    <a:pt x="0" y="741781"/>
                  </a:cubicBezTo>
                  <a:cubicBezTo>
                    <a:pt x="-1667" y="447597"/>
                    <a:pt x="25640" y="360746"/>
                    <a:pt x="0" y="88409"/>
                  </a:cubicBezTo>
                </a:path>
                <a:path w="707274" h="830190" fill="none" stroke="0" extrusionOk="0">
                  <a:moveTo>
                    <a:pt x="707274" y="88409"/>
                  </a:moveTo>
                  <a:cubicBezTo>
                    <a:pt x="718939" y="116556"/>
                    <a:pt x="550258" y="192151"/>
                    <a:pt x="353637" y="176818"/>
                  </a:cubicBezTo>
                  <a:cubicBezTo>
                    <a:pt x="153700" y="182859"/>
                    <a:pt x="-3900" y="140638"/>
                    <a:pt x="0" y="88409"/>
                  </a:cubicBezTo>
                  <a:cubicBezTo>
                    <a:pt x="-1046" y="45206"/>
                    <a:pt x="154948" y="4360"/>
                    <a:pt x="353637" y="0"/>
                  </a:cubicBezTo>
                  <a:cubicBezTo>
                    <a:pt x="556755" y="7139"/>
                    <a:pt x="703577" y="44650"/>
                    <a:pt x="707274" y="88409"/>
                  </a:cubicBezTo>
                  <a:cubicBezTo>
                    <a:pt x="707557" y="345720"/>
                    <a:pt x="675451" y="576055"/>
                    <a:pt x="707274" y="741781"/>
                  </a:cubicBezTo>
                  <a:cubicBezTo>
                    <a:pt x="704498" y="782346"/>
                    <a:pt x="579474" y="808134"/>
                    <a:pt x="353637" y="830190"/>
                  </a:cubicBezTo>
                  <a:cubicBezTo>
                    <a:pt x="155796" y="827693"/>
                    <a:pt x="10194" y="787110"/>
                    <a:pt x="0" y="741781"/>
                  </a:cubicBezTo>
                  <a:cubicBezTo>
                    <a:pt x="32550" y="425828"/>
                    <a:pt x="18161" y="219449"/>
                    <a:pt x="0" y="88409"/>
                  </a:cubicBezTo>
                </a:path>
              </a:pathLst>
            </a:custGeom>
            <a:ln w="57150">
              <a:solidFill>
                <a:srgbClr val="DD3C2B"/>
              </a:solidFill>
              <a:extLst>
                <a:ext uri="{C807C97D-BFC1-408E-A445-0C87EB9F89A2}">
                  <ask:lineSketchStyleProps xmlns:ask="http://schemas.microsoft.com/office/drawing/2018/sketchyshapes" sd="2782506240">
                    <a:prstGeom prst="ca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U"/>
            </a:p>
          </p:txBody>
        </p:sp>
        <p:sp>
          <p:nvSpPr>
            <p:cNvPr id="39" name="Cilindro 38">
              <a:extLst>
                <a:ext uri="{FF2B5EF4-FFF2-40B4-BE49-F238E27FC236}">
                  <a16:creationId xmlns:a16="http://schemas.microsoft.com/office/drawing/2014/main" id="{638A13CC-515A-9F52-B676-45B4B44484A7}"/>
                </a:ext>
              </a:extLst>
            </p:cNvPr>
            <p:cNvSpPr/>
            <p:nvPr/>
          </p:nvSpPr>
          <p:spPr>
            <a:xfrm>
              <a:off x="7449017" y="3573110"/>
              <a:ext cx="707274" cy="830190"/>
            </a:xfrm>
            <a:custGeom>
              <a:avLst/>
              <a:gdLst>
                <a:gd name="connsiteX0" fmla="*/ 0 w 707274"/>
                <a:gd name="connsiteY0" fmla="*/ 88409 h 830190"/>
                <a:gd name="connsiteX1" fmla="*/ 353637 w 707274"/>
                <a:gd name="connsiteY1" fmla="*/ 176818 h 830190"/>
                <a:gd name="connsiteX2" fmla="*/ 707274 w 707274"/>
                <a:gd name="connsiteY2" fmla="*/ 88409 h 830190"/>
                <a:gd name="connsiteX3" fmla="*/ 707274 w 707274"/>
                <a:gd name="connsiteY3" fmla="*/ 741781 h 830190"/>
                <a:gd name="connsiteX4" fmla="*/ 353637 w 707274"/>
                <a:gd name="connsiteY4" fmla="*/ 830190 h 830190"/>
                <a:gd name="connsiteX5" fmla="*/ 0 w 707274"/>
                <a:gd name="connsiteY5" fmla="*/ 741781 h 830190"/>
                <a:gd name="connsiteX6" fmla="*/ 0 w 707274"/>
                <a:gd name="connsiteY6" fmla="*/ 88409 h 830190"/>
                <a:gd name="connsiteX0" fmla="*/ 0 w 707274"/>
                <a:gd name="connsiteY0" fmla="*/ 88409 h 830190"/>
                <a:gd name="connsiteX1" fmla="*/ 353637 w 707274"/>
                <a:gd name="connsiteY1" fmla="*/ 0 h 830190"/>
                <a:gd name="connsiteX2" fmla="*/ 707274 w 707274"/>
                <a:gd name="connsiteY2" fmla="*/ 88409 h 830190"/>
                <a:gd name="connsiteX3" fmla="*/ 353637 w 707274"/>
                <a:gd name="connsiteY3" fmla="*/ 176818 h 830190"/>
                <a:gd name="connsiteX4" fmla="*/ 0 w 707274"/>
                <a:gd name="connsiteY4" fmla="*/ 88409 h 830190"/>
                <a:gd name="connsiteX0" fmla="*/ 707274 w 707274"/>
                <a:gd name="connsiteY0" fmla="*/ 88409 h 830190"/>
                <a:gd name="connsiteX1" fmla="*/ 353637 w 707274"/>
                <a:gd name="connsiteY1" fmla="*/ 176818 h 830190"/>
                <a:gd name="connsiteX2" fmla="*/ 0 w 707274"/>
                <a:gd name="connsiteY2" fmla="*/ 88409 h 830190"/>
                <a:gd name="connsiteX3" fmla="*/ 353637 w 707274"/>
                <a:gd name="connsiteY3" fmla="*/ 0 h 830190"/>
                <a:gd name="connsiteX4" fmla="*/ 707274 w 707274"/>
                <a:gd name="connsiteY4" fmla="*/ 88409 h 830190"/>
                <a:gd name="connsiteX5" fmla="*/ 707274 w 707274"/>
                <a:gd name="connsiteY5" fmla="*/ 741781 h 830190"/>
                <a:gd name="connsiteX6" fmla="*/ 353637 w 707274"/>
                <a:gd name="connsiteY6" fmla="*/ 830190 h 830190"/>
                <a:gd name="connsiteX7" fmla="*/ 0 w 707274"/>
                <a:gd name="connsiteY7" fmla="*/ 741781 h 830190"/>
                <a:gd name="connsiteX8" fmla="*/ 0 w 707274"/>
                <a:gd name="connsiteY8" fmla="*/ 88409 h 83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7274" h="830190" stroke="0" extrusionOk="0">
                  <a:moveTo>
                    <a:pt x="0" y="88409"/>
                  </a:moveTo>
                  <a:cubicBezTo>
                    <a:pt x="14720" y="151670"/>
                    <a:pt x="154644" y="187928"/>
                    <a:pt x="353637" y="176818"/>
                  </a:cubicBezTo>
                  <a:cubicBezTo>
                    <a:pt x="552615" y="178271"/>
                    <a:pt x="713919" y="142632"/>
                    <a:pt x="707274" y="88409"/>
                  </a:cubicBezTo>
                  <a:cubicBezTo>
                    <a:pt x="704986" y="393019"/>
                    <a:pt x="683942" y="500182"/>
                    <a:pt x="707274" y="741781"/>
                  </a:cubicBezTo>
                  <a:cubicBezTo>
                    <a:pt x="677293" y="806307"/>
                    <a:pt x="529910" y="838297"/>
                    <a:pt x="353637" y="830190"/>
                  </a:cubicBezTo>
                  <a:cubicBezTo>
                    <a:pt x="153881" y="836838"/>
                    <a:pt x="-7400" y="794610"/>
                    <a:pt x="0" y="741781"/>
                  </a:cubicBezTo>
                  <a:cubicBezTo>
                    <a:pt x="-25350" y="449467"/>
                    <a:pt x="5876" y="381486"/>
                    <a:pt x="0" y="88409"/>
                  </a:cubicBezTo>
                  <a:close/>
                </a:path>
                <a:path w="707274" h="830190" fill="lighten" stroke="0" extrusionOk="0">
                  <a:moveTo>
                    <a:pt x="0" y="88409"/>
                  </a:moveTo>
                  <a:cubicBezTo>
                    <a:pt x="22586" y="68529"/>
                    <a:pt x="181675" y="-7255"/>
                    <a:pt x="353637" y="0"/>
                  </a:cubicBezTo>
                  <a:cubicBezTo>
                    <a:pt x="548925" y="-5156"/>
                    <a:pt x="702822" y="31615"/>
                    <a:pt x="707274" y="88409"/>
                  </a:cubicBezTo>
                  <a:cubicBezTo>
                    <a:pt x="710166" y="129020"/>
                    <a:pt x="556704" y="198373"/>
                    <a:pt x="353637" y="176818"/>
                  </a:cubicBezTo>
                  <a:cubicBezTo>
                    <a:pt x="158677" y="180330"/>
                    <a:pt x="-4534" y="139968"/>
                    <a:pt x="0" y="88409"/>
                  </a:cubicBezTo>
                  <a:close/>
                </a:path>
                <a:path w="707274" h="830190" fill="none" extrusionOk="0">
                  <a:moveTo>
                    <a:pt x="707274" y="88409"/>
                  </a:moveTo>
                  <a:cubicBezTo>
                    <a:pt x="733467" y="154377"/>
                    <a:pt x="532130" y="213156"/>
                    <a:pt x="353637" y="176818"/>
                  </a:cubicBezTo>
                  <a:cubicBezTo>
                    <a:pt x="159174" y="177829"/>
                    <a:pt x="9146" y="140971"/>
                    <a:pt x="0" y="88409"/>
                  </a:cubicBezTo>
                  <a:cubicBezTo>
                    <a:pt x="18725" y="23181"/>
                    <a:pt x="169291" y="38709"/>
                    <a:pt x="353637" y="0"/>
                  </a:cubicBezTo>
                  <a:cubicBezTo>
                    <a:pt x="550792" y="2757"/>
                    <a:pt x="705710" y="35909"/>
                    <a:pt x="707274" y="88409"/>
                  </a:cubicBezTo>
                  <a:cubicBezTo>
                    <a:pt x="702350" y="384393"/>
                    <a:pt x="699529" y="503191"/>
                    <a:pt x="707274" y="741781"/>
                  </a:cubicBezTo>
                  <a:cubicBezTo>
                    <a:pt x="712425" y="792961"/>
                    <a:pt x="523973" y="846986"/>
                    <a:pt x="353637" y="830190"/>
                  </a:cubicBezTo>
                  <a:cubicBezTo>
                    <a:pt x="157137" y="841664"/>
                    <a:pt x="7197" y="788598"/>
                    <a:pt x="0" y="741781"/>
                  </a:cubicBezTo>
                  <a:cubicBezTo>
                    <a:pt x="-3389" y="519311"/>
                    <a:pt x="22686" y="303960"/>
                    <a:pt x="0" y="88409"/>
                  </a:cubicBezTo>
                </a:path>
                <a:path w="707274" h="830190" fill="none" stroke="0" extrusionOk="0">
                  <a:moveTo>
                    <a:pt x="707274" y="88409"/>
                  </a:moveTo>
                  <a:cubicBezTo>
                    <a:pt x="700101" y="168211"/>
                    <a:pt x="569240" y="166216"/>
                    <a:pt x="353637" y="176818"/>
                  </a:cubicBezTo>
                  <a:cubicBezTo>
                    <a:pt x="157508" y="178644"/>
                    <a:pt x="-1087" y="133844"/>
                    <a:pt x="0" y="88409"/>
                  </a:cubicBezTo>
                  <a:cubicBezTo>
                    <a:pt x="-4359" y="27738"/>
                    <a:pt x="164144" y="-786"/>
                    <a:pt x="353637" y="0"/>
                  </a:cubicBezTo>
                  <a:cubicBezTo>
                    <a:pt x="550788" y="-3994"/>
                    <a:pt x="713560" y="35828"/>
                    <a:pt x="707274" y="88409"/>
                  </a:cubicBezTo>
                  <a:cubicBezTo>
                    <a:pt x="736747" y="359927"/>
                    <a:pt x="680205" y="421917"/>
                    <a:pt x="707274" y="741781"/>
                  </a:cubicBezTo>
                  <a:cubicBezTo>
                    <a:pt x="700620" y="795351"/>
                    <a:pt x="566262" y="833393"/>
                    <a:pt x="353637" y="830190"/>
                  </a:cubicBezTo>
                  <a:cubicBezTo>
                    <a:pt x="159781" y="837729"/>
                    <a:pt x="1102" y="789094"/>
                    <a:pt x="0" y="741781"/>
                  </a:cubicBezTo>
                  <a:cubicBezTo>
                    <a:pt x="-9523" y="585745"/>
                    <a:pt x="14327" y="291507"/>
                    <a:pt x="0" y="88409"/>
                  </a:cubicBezTo>
                </a:path>
              </a:pathLst>
            </a:custGeom>
            <a:ln w="57150">
              <a:solidFill>
                <a:srgbClr val="DD3C2B"/>
              </a:solidFill>
              <a:extLst>
                <a:ext uri="{C807C97D-BFC1-408E-A445-0C87EB9F89A2}">
                  <ask:lineSketchStyleProps xmlns:ask="http://schemas.microsoft.com/office/drawing/2018/sketchyshapes" sd="662294072">
                    <a:prstGeom prst="ca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U"/>
            </a:p>
          </p:txBody>
        </p:sp>
        <p:sp>
          <p:nvSpPr>
            <p:cNvPr id="40" name="Cilindro 39">
              <a:extLst>
                <a:ext uri="{FF2B5EF4-FFF2-40B4-BE49-F238E27FC236}">
                  <a16:creationId xmlns:a16="http://schemas.microsoft.com/office/drawing/2014/main" id="{A7EBB1D8-2F8A-12B7-F5A6-681578F12FA5}"/>
                </a:ext>
              </a:extLst>
            </p:cNvPr>
            <p:cNvSpPr/>
            <p:nvPr/>
          </p:nvSpPr>
          <p:spPr>
            <a:xfrm>
              <a:off x="7449016" y="3618122"/>
              <a:ext cx="707274" cy="778266"/>
            </a:xfrm>
            <a:custGeom>
              <a:avLst/>
              <a:gdLst>
                <a:gd name="connsiteX0" fmla="*/ 0 w 707274"/>
                <a:gd name="connsiteY0" fmla="*/ 88409 h 778266"/>
                <a:gd name="connsiteX1" fmla="*/ 353637 w 707274"/>
                <a:gd name="connsiteY1" fmla="*/ 176818 h 778266"/>
                <a:gd name="connsiteX2" fmla="*/ 707274 w 707274"/>
                <a:gd name="connsiteY2" fmla="*/ 88409 h 778266"/>
                <a:gd name="connsiteX3" fmla="*/ 707274 w 707274"/>
                <a:gd name="connsiteY3" fmla="*/ 689857 h 778266"/>
                <a:gd name="connsiteX4" fmla="*/ 353637 w 707274"/>
                <a:gd name="connsiteY4" fmla="*/ 778266 h 778266"/>
                <a:gd name="connsiteX5" fmla="*/ 0 w 707274"/>
                <a:gd name="connsiteY5" fmla="*/ 689857 h 778266"/>
                <a:gd name="connsiteX6" fmla="*/ 0 w 707274"/>
                <a:gd name="connsiteY6" fmla="*/ 88409 h 778266"/>
                <a:gd name="connsiteX0" fmla="*/ 0 w 707274"/>
                <a:gd name="connsiteY0" fmla="*/ 88409 h 778266"/>
                <a:gd name="connsiteX1" fmla="*/ 353637 w 707274"/>
                <a:gd name="connsiteY1" fmla="*/ 0 h 778266"/>
                <a:gd name="connsiteX2" fmla="*/ 707274 w 707274"/>
                <a:gd name="connsiteY2" fmla="*/ 88409 h 778266"/>
                <a:gd name="connsiteX3" fmla="*/ 353637 w 707274"/>
                <a:gd name="connsiteY3" fmla="*/ 176818 h 778266"/>
                <a:gd name="connsiteX4" fmla="*/ 0 w 707274"/>
                <a:gd name="connsiteY4" fmla="*/ 88409 h 778266"/>
                <a:gd name="connsiteX0" fmla="*/ 707274 w 707274"/>
                <a:gd name="connsiteY0" fmla="*/ 88409 h 778266"/>
                <a:gd name="connsiteX1" fmla="*/ 353637 w 707274"/>
                <a:gd name="connsiteY1" fmla="*/ 176818 h 778266"/>
                <a:gd name="connsiteX2" fmla="*/ 0 w 707274"/>
                <a:gd name="connsiteY2" fmla="*/ 88409 h 778266"/>
                <a:gd name="connsiteX3" fmla="*/ 353637 w 707274"/>
                <a:gd name="connsiteY3" fmla="*/ 0 h 778266"/>
                <a:gd name="connsiteX4" fmla="*/ 707274 w 707274"/>
                <a:gd name="connsiteY4" fmla="*/ 88409 h 778266"/>
                <a:gd name="connsiteX5" fmla="*/ 707274 w 707274"/>
                <a:gd name="connsiteY5" fmla="*/ 689857 h 778266"/>
                <a:gd name="connsiteX6" fmla="*/ 353637 w 707274"/>
                <a:gd name="connsiteY6" fmla="*/ 778266 h 778266"/>
                <a:gd name="connsiteX7" fmla="*/ 0 w 707274"/>
                <a:gd name="connsiteY7" fmla="*/ 689857 h 778266"/>
                <a:gd name="connsiteX8" fmla="*/ 0 w 707274"/>
                <a:gd name="connsiteY8" fmla="*/ 88409 h 77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7274" h="778266" stroke="0" extrusionOk="0">
                  <a:moveTo>
                    <a:pt x="0" y="88409"/>
                  </a:moveTo>
                  <a:cubicBezTo>
                    <a:pt x="-3052" y="131358"/>
                    <a:pt x="160519" y="180584"/>
                    <a:pt x="353637" y="176818"/>
                  </a:cubicBezTo>
                  <a:cubicBezTo>
                    <a:pt x="545262" y="178833"/>
                    <a:pt x="704897" y="143078"/>
                    <a:pt x="707274" y="88409"/>
                  </a:cubicBezTo>
                  <a:cubicBezTo>
                    <a:pt x="693191" y="278196"/>
                    <a:pt x="701293" y="390436"/>
                    <a:pt x="707274" y="689857"/>
                  </a:cubicBezTo>
                  <a:cubicBezTo>
                    <a:pt x="696686" y="775235"/>
                    <a:pt x="554309" y="773547"/>
                    <a:pt x="353637" y="778266"/>
                  </a:cubicBezTo>
                  <a:cubicBezTo>
                    <a:pt x="157026" y="778201"/>
                    <a:pt x="4657" y="731684"/>
                    <a:pt x="0" y="689857"/>
                  </a:cubicBezTo>
                  <a:cubicBezTo>
                    <a:pt x="4702" y="518920"/>
                    <a:pt x="7560" y="254292"/>
                    <a:pt x="0" y="88409"/>
                  </a:cubicBezTo>
                  <a:close/>
                </a:path>
                <a:path w="707274" h="778266" fill="lighten" stroke="0" extrusionOk="0">
                  <a:moveTo>
                    <a:pt x="0" y="88409"/>
                  </a:moveTo>
                  <a:cubicBezTo>
                    <a:pt x="29464" y="20888"/>
                    <a:pt x="152383" y="3942"/>
                    <a:pt x="353637" y="0"/>
                  </a:cubicBezTo>
                  <a:cubicBezTo>
                    <a:pt x="539651" y="-633"/>
                    <a:pt x="704643" y="37672"/>
                    <a:pt x="707274" y="88409"/>
                  </a:cubicBezTo>
                  <a:cubicBezTo>
                    <a:pt x="716037" y="138603"/>
                    <a:pt x="567466" y="158670"/>
                    <a:pt x="353637" y="176818"/>
                  </a:cubicBezTo>
                  <a:cubicBezTo>
                    <a:pt x="152606" y="175346"/>
                    <a:pt x="6128" y="145493"/>
                    <a:pt x="0" y="88409"/>
                  </a:cubicBezTo>
                  <a:close/>
                </a:path>
                <a:path w="707274" h="778266" fill="none" extrusionOk="0">
                  <a:moveTo>
                    <a:pt x="707274" y="88409"/>
                  </a:moveTo>
                  <a:cubicBezTo>
                    <a:pt x="671060" y="125674"/>
                    <a:pt x="547586" y="201005"/>
                    <a:pt x="353637" y="176818"/>
                  </a:cubicBezTo>
                  <a:cubicBezTo>
                    <a:pt x="164708" y="176981"/>
                    <a:pt x="-3396" y="137623"/>
                    <a:pt x="0" y="88409"/>
                  </a:cubicBezTo>
                  <a:cubicBezTo>
                    <a:pt x="34359" y="41894"/>
                    <a:pt x="145466" y="21146"/>
                    <a:pt x="353637" y="0"/>
                  </a:cubicBezTo>
                  <a:cubicBezTo>
                    <a:pt x="550501" y="-7303"/>
                    <a:pt x="709222" y="39896"/>
                    <a:pt x="707274" y="88409"/>
                  </a:cubicBezTo>
                  <a:cubicBezTo>
                    <a:pt x="713220" y="364185"/>
                    <a:pt x="725321" y="405123"/>
                    <a:pt x="707274" y="689857"/>
                  </a:cubicBezTo>
                  <a:cubicBezTo>
                    <a:pt x="676226" y="736336"/>
                    <a:pt x="534363" y="769950"/>
                    <a:pt x="353637" y="778266"/>
                  </a:cubicBezTo>
                  <a:cubicBezTo>
                    <a:pt x="158550" y="774921"/>
                    <a:pt x="-1610" y="736867"/>
                    <a:pt x="0" y="689857"/>
                  </a:cubicBezTo>
                  <a:cubicBezTo>
                    <a:pt x="19952" y="448825"/>
                    <a:pt x="9838" y="373326"/>
                    <a:pt x="0" y="88409"/>
                  </a:cubicBezTo>
                </a:path>
                <a:path w="707274" h="778266" fill="none" stroke="0" extrusionOk="0">
                  <a:moveTo>
                    <a:pt x="707274" y="88409"/>
                  </a:moveTo>
                  <a:cubicBezTo>
                    <a:pt x="699876" y="132829"/>
                    <a:pt x="549157" y="204585"/>
                    <a:pt x="353637" y="176818"/>
                  </a:cubicBezTo>
                  <a:cubicBezTo>
                    <a:pt x="168352" y="175557"/>
                    <a:pt x="7863" y="132284"/>
                    <a:pt x="0" y="88409"/>
                  </a:cubicBezTo>
                  <a:cubicBezTo>
                    <a:pt x="17916" y="17113"/>
                    <a:pt x="178936" y="19882"/>
                    <a:pt x="353637" y="0"/>
                  </a:cubicBezTo>
                  <a:cubicBezTo>
                    <a:pt x="554611" y="8356"/>
                    <a:pt x="706523" y="43827"/>
                    <a:pt x="707274" y="88409"/>
                  </a:cubicBezTo>
                  <a:cubicBezTo>
                    <a:pt x="719892" y="225092"/>
                    <a:pt x="706443" y="464877"/>
                    <a:pt x="707274" y="689857"/>
                  </a:cubicBezTo>
                  <a:cubicBezTo>
                    <a:pt x="723672" y="744818"/>
                    <a:pt x="517756" y="768639"/>
                    <a:pt x="353637" y="778266"/>
                  </a:cubicBezTo>
                  <a:cubicBezTo>
                    <a:pt x="156576" y="777862"/>
                    <a:pt x="4166" y="747633"/>
                    <a:pt x="0" y="689857"/>
                  </a:cubicBezTo>
                  <a:cubicBezTo>
                    <a:pt x="26915" y="425760"/>
                    <a:pt x="8065" y="372442"/>
                    <a:pt x="0" y="88409"/>
                  </a:cubicBezTo>
                </a:path>
              </a:pathLst>
            </a:custGeom>
            <a:ln w="57150">
              <a:solidFill>
                <a:srgbClr val="DD3C2B"/>
              </a:solidFill>
              <a:extLst>
                <a:ext uri="{C807C97D-BFC1-408E-A445-0C87EB9F89A2}">
                  <ask:lineSketchStyleProps xmlns:ask="http://schemas.microsoft.com/office/drawing/2018/sketchyshapes" sd="4147718412">
                    <a:prstGeom prst="ca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U"/>
            </a:p>
          </p:txBody>
        </p:sp>
        <p:sp>
          <p:nvSpPr>
            <p:cNvPr id="41" name="Cilindro 40">
              <a:extLst>
                <a:ext uri="{FF2B5EF4-FFF2-40B4-BE49-F238E27FC236}">
                  <a16:creationId xmlns:a16="http://schemas.microsoft.com/office/drawing/2014/main" id="{14C6C546-D484-C99B-D778-E6EA60E3DF66}"/>
                </a:ext>
              </a:extLst>
            </p:cNvPr>
            <p:cNvSpPr/>
            <p:nvPr/>
          </p:nvSpPr>
          <p:spPr>
            <a:xfrm>
              <a:off x="7449016" y="3594394"/>
              <a:ext cx="707274" cy="630854"/>
            </a:xfrm>
            <a:custGeom>
              <a:avLst/>
              <a:gdLst>
                <a:gd name="connsiteX0" fmla="*/ 0 w 707274"/>
                <a:gd name="connsiteY0" fmla="*/ 78857 h 630854"/>
                <a:gd name="connsiteX1" fmla="*/ 353637 w 707274"/>
                <a:gd name="connsiteY1" fmla="*/ 157714 h 630854"/>
                <a:gd name="connsiteX2" fmla="*/ 707274 w 707274"/>
                <a:gd name="connsiteY2" fmla="*/ 78857 h 630854"/>
                <a:gd name="connsiteX3" fmla="*/ 707274 w 707274"/>
                <a:gd name="connsiteY3" fmla="*/ 551997 h 630854"/>
                <a:gd name="connsiteX4" fmla="*/ 353637 w 707274"/>
                <a:gd name="connsiteY4" fmla="*/ 630854 h 630854"/>
                <a:gd name="connsiteX5" fmla="*/ 0 w 707274"/>
                <a:gd name="connsiteY5" fmla="*/ 551997 h 630854"/>
                <a:gd name="connsiteX6" fmla="*/ 0 w 707274"/>
                <a:gd name="connsiteY6" fmla="*/ 78857 h 630854"/>
                <a:gd name="connsiteX0" fmla="*/ 0 w 707274"/>
                <a:gd name="connsiteY0" fmla="*/ 78857 h 630854"/>
                <a:gd name="connsiteX1" fmla="*/ 353637 w 707274"/>
                <a:gd name="connsiteY1" fmla="*/ 0 h 630854"/>
                <a:gd name="connsiteX2" fmla="*/ 707274 w 707274"/>
                <a:gd name="connsiteY2" fmla="*/ 78857 h 630854"/>
                <a:gd name="connsiteX3" fmla="*/ 353637 w 707274"/>
                <a:gd name="connsiteY3" fmla="*/ 157714 h 630854"/>
                <a:gd name="connsiteX4" fmla="*/ 0 w 707274"/>
                <a:gd name="connsiteY4" fmla="*/ 78857 h 630854"/>
                <a:gd name="connsiteX0" fmla="*/ 707274 w 707274"/>
                <a:gd name="connsiteY0" fmla="*/ 78857 h 630854"/>
                <a:gd name="connsiteX1" fmla="*/ 353637 w 707274"/>
                <a:gd name="connsiteY1" fmla="*/ 157714 h 630854"/>
                <a:gd name="connsiteX2" fmla="*/ 0 w 707274"/>
                <a:gd name="connsiteY2" fmla="*/ 78857 h 630854"/>
                <a:gd name="connsiteX3" fmla="*/ 353637 w 707274"/>
                <a:gd name="connsiteY3" fmla="*/ 0 h 630854"/>
                <a:gd name="connsiteX4" fmla="*/ 707274 w 707274"/>
                <a:gd name="connsiteY4" fmla="*/ 78857 h 630854"/>
                <a:gd name="connsiteX5" fmla="*/ 707274 w 707274"/>
                <a:gd name="connsiteY5" fmla="*/ 551997 h 630854"/>
                <a:gd name="connsiteX6" fmla="*/ 353637 w 707274"/>
                <a:gd name="connsiteY6" fmla="*/ 630854 h 630854"/>
                <a:gd name="connsiteX7" fmla="*/ 0 w 707274"/>
                <a:gd name="connsiteY7" fmla="*/ 551997 h 630854"/>
                <a:gd name="connsiteX8" fmla="*/ 0 w 707274"/>
                <a:gd name="connsiteY8" fmla="*/ 78857 h 63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7274" h="630854" stroke="0" extrusionOk="0">
                  <a:moveTo>
                    <a:pt x="0" y="78857"/>
                  </a:moveTo>
                  <a:cubicBezTo>
                    <a:pt x="-175" y="131155"/>
                    <a:pt x="162829" y="167511"/>
                    <a:pt x="353637" y="157714"/>
                  </a:cubicBezTo>
                  <a:cubicBezTo>
                    <a:pt x="557797" y="158836"/>
                    <a:pt x="700068" y="126456"/>
                    <a:pt x="707274" y="78857"/>
                  </a:cubicBezTo>
                  <a:cubicBezTo>
                    <a:pt x="685103" y="291071"/>
                    <a:pt x="693119" y="423969"/>
                    <a:pt x="707274" y="551997"/>
                  </a:cubicBezTo>
                  <a:cubicBezTo>
                    <a:pt x="715833" y="633875"/>
                    <a:pt x="566912" y="595726"/>
                    <a:pt x="353637" y="630854"/>
                  </a:cubicBezTo>
                  <a:cubicBezTo>
                    <a:pt x="164755" y="627546"/>
                    <a:pt x="1267" y="593924"/>
                    <a:pt x="0" y="551997"/>
                  </a:cubicBezTo>
                  <a:cubicBezTo>
                    <a:pt x="2020" y="400811"/>
                    <a:pt x="-21489" y="254265"/>
                    <a:pt x="0" y="78857"/>
                  </a:cubicBezTo>
                  <a:close/>
                </a:path>
                <a:path w="707274" h="630854" fill="lighten" stroke="0" extrusionOk="0">
                  <a:moveTo>
                    <a:pt x="0" y="78857"/>
                  </a:moveTo>
                  <a:cubicBezTo>
                    <a:pt x="-6786" y="37827"/>
                    <a:pt x="182805" y="4878"/>
                    <a:pt x="353637" y="0"/>
                  </a:cubicBezTo>
                  <a:cubicBezTo>
                    <a:pt x="551473" y="9209"/>
                    <a:pt x="708682" y="29802"/>
                    <a:pt x="707274" y="78857"/>
                  </a:cubicBezTo>
                  <a:cubicBezTo>
                    <a:pt x="697252" y="121791"/>
                    <a:pt x="558032" y="146894"/>
                    <a:pt x="353637" y="157714"/>
                  </a:cubicBezTo>
                  <a:cubicBezTo>
                    <a:pt x="168003" y="154806"/>
                    <a:pt x="-8970" y="125629"/>
                    <a:pt x="0" y="78857"/>
                  </a:cubicBezTo>
                  <a:close/>
                </a:path>
                <a:path w="707274" h="630854" fill="none" extrusionOk="0">
                  <a:moveTo>
                    <a:pt x="707274" y="78857"/>
                  </a:moveTo>
                  <a:cubicBezTo>
                    <a:pt x="711119" y="91832"/>
                    <a:pt x="517184" y="159628"/>
                    <a:pt x="353637" y="157714"/>
                  </a:cubicBezTo>
                  <a:cubicBezTo>
                    <a:pt x="160369" y="149002"/>
                    <a:pt x="-540" y="124776"/>
                    <a:pt x="0" y="78857"/>
                  </a:cubicBezTo>
                  <a:cubicBezTo>
                    <a:pt x="-16655" y="24395"/>
                    <a:pt x="180750" y="16478"/>
                    <a:pt x="353637" y="0"/>
                  </a:cubicBezTo>
                  <a:cubicBezTo>
                    <a:pt x="540972" y="-537"/>
                    <a:pt x="706585" y="36027"/>
                    <a:pt x="707274" y="78857"/>
                  </a:cubicBezTo>
                  <a:cubicBezTo>
                    <a:pt x="730538" y="264225"/>
                    <a:pt x="688871" y="339671"/>
                    <a:pt x="707274" y="551997"/>
                  </a:cubicBezTo>
                  <a:cubicBezTo>
                    <a:pt x="732975" y="600194"/>
                    <a:pt x="535482" y="593198"/>
                    <a:pt x="353637" y="630854"/>
                  </a:cubicBezTo>
                  <a:cubicBezTo>
                    <a:pt x="163715" y="623618"/>
                    <a:pt x="-3639" y="600986"/>
                    <a:pt x="0" y="551997"/>
                  </a:cubicBezTo>
                  <a:cubicBezTo>
                    <a:pt x="13058" y="400286"/>
                    <a:pt x="-12585" y="243431"/>
                    <a:pt x="0" y="78857"/>
                  </a:cubicBezTo>
                </a:path>
                <a:path w="707274" h="630854" fill="none" stroke="0" extrusionOk="0">
                  <a:moveTo>
                    <a:pt x="707274" y="78857"/>
                  </a:moveTo>
                  <a:cubicBezTo>
                    <a:pt x="693120" y="117197"/>
                    <a:pt x="544856" y="159344"/>
                    <a:pt x="353637" y="157714"/>
                  </a:cubicBezTo>
                  <a:cubicBezTo>
                    <a:pt x="162526" y="150560"/>
                    <a:pt x="7663" y="129633"/>
                    <a:pt x="0" y="78857"/>
                  </a:cubicBezTo>
                  <a:cubicBezTo>
                    <a:pt x="-3157" y="29667"/>
                    <a:pt x="130401" y="-20065"/>
                    <a:pt x="353637" y="0"/>
                  </a:cubicBezTo>
                  <a:cubicBezTo>
                    <a:pt x="546501" y="-6713"/>
                    <a:pt x="704292" y="37417"/>
                    <a:pt x="707274" y="78857"/>
                  </a:cubicBezTo>
                  <a:cubicBezTo>
                    <a:pt x="687796" y="240721"/>
                    <a:pt x="694755" y="317291"/>
                    <a:pt x="707274" y="551997"/>
                  </a:cubicBezTo>
                  <a:cubicBezTo>
                    <a:pt x="719325" y="602192"/>
                    <a:pt x="549161" y="599118"/>
                    <a:pt x="353637" y="630854"/>
                  </a:cubicBezTo>
                  <a:cubicBezTo>
                    <a:pt x="159863" y="627735"/>
                    <a:pt x="-1029" y="596143"/>
                    <a:pt x="0" y="551997"/>
                  </a:cubicBezTo>
                  <a:cubicBezTo>
                    <a:pt x="-3912" y="407201"/>
                    <a:pt x="9382" y="176455"/>
                    <a:pt x="0" y="78857"/>
                  </a:cubicBezTo>
                </a:path>
              </a:pathLst>
            </a:custGeom>
            <a:ln w="57150">
              <a:solidFill>
                <a:srgbClr val="DD3C2B"/>
              </a:solidFill>
              <a:extLst>
                <a:ext uri="{C807C97D-BFC1-408E-A445-0C87EB9F89A2}">
                  <ask:lineSketchStyleProps xmlns:ask="http://schemas.microsoft.com/office/drawing/2018/sketchyshapes" sd="449044018">
                    <a:prstGeom prst="ca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U"/>
            </a:p>
          </p:txBody>
        </p:sp>
      </p:grpSp>
      <p:sp>
        <p:nvSpPr>
          <p:cNvPr id="62" name="Flecha: hacia arriba 61">
            <a:extLst>
              <a:ext uri="{FF2B5EF4-FFF2-40B4-BE49-F238E27FC236}">
                <a16:creationId xmlns:a16="http://schemas.microsoft.com/office/drawing/2014/main" id="{AC61D767-345B-2B72-5D10-14156616AB95}"/>
              </a:ext>
            </a:extLst>
          </p:cNvPr>
          <p:cNvSpPr/>
          <p:nvPr/>
        </p:nvSpPr>
        <p:spPr>
          <a:xfrm rot="835367">
            <a:off x="8385436" y="2013201"/>
            <a:ext cx="269625" cy="744668"/>
          </a:xfrm>
          <a:custGeom>
            <a:avLst/>
            <a:gdLst>
              <a:gd name="connsiteX0" fmla="*/ 0 w 269625"/>
              <a:gd name="connsiteY0" fmla="*/ 241409 h 744668"/>
              <a:gd name="connsiteX1" fmla="*/ 134813 w 269625"/>
              <a:gd name="connsiteY1" fmla="*/ 0 h 744668"/>
              <a:gd name="connsiteX2" fmla="*/ 269625 w 269625"/>
              <a:gd name="connsiteY2" fmla="*/ 241409 h 744668"/>
              <a:gd name="connsiteX3" fmla="*/ 202219 w 269625"/>
              <a:gd name="connsiteY3" fmla="*/ 241409 h 744668"/>
              <a:gd name="connsiteX4" fmla="*/ 202219 w 269625"/>
              <a:gd name="connsiteY4" fmla="*/ 744668 h 744668"/>
              <a:gd name="connsiteX5" fmla="*/ 67406 w 269625"/>
              <a:gd name="connsiteY5" fmla="*/ 744668 h 744668"/>
              <a:gd name="connsiteX6" fmla="*/ 67406 w 269625"/>
              <a:gd name="connsiteY6" fmla="*/ 241409 h 744668"/>
              <a:gd name="connsiteX7" fmla="*/ 0 w 269625"/>
              <a:gd name="connsiteY7" fmla="*/ 241409 h 74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625" h="744668" fill="none" extrusionOk="0">
                <a:moveTo>
                  <a:pt x="0" y="241409"/>
                </a:moveTo>
                <a:cubicBezTo>
                  <a:pt x="21496" y="147353"/>
                  <a:pt x="127099" y="70431"/>
                  <a:pt x="134813" y="0"/>
                </a:cubicBezTo>
                <a:cubicBezTo>
                  <a:pt x="226868" y="101843"/>
                  <a:pt x="190167" y="141134"/>
                  <a:pt x="269625" y="241409"/>
                </a:cubicBezTo>
                <a:cubicBezTo>
                  <a:pt x="255954" y="245700"/>
                  <a:pt x="230707" y="236799"/>
                  <a:pt x="202219" y="241409"/>
                </a:cubicBezTo>
                <a:cubicBezTo>
                  <a:pt x="258605" y="390048"/>
                  <a:pt x="158626" y="508714"/>
                  <a:pt x="202219" y="744668"/>
                </a:cubicBezTo>
                <a:cubicBezTo>
                  <a:pt x="167460" y="758030"/>
                  <a:pt x="102177" y="738317"/>
                  <a:pt x="67406" y="744668"/>
                </a:cubicBezTo>
                <a:cubicBezTo>
                  <a:pt x="53133" y="494448"/>
                  <a:pt x="125294" y="345941"/>
                  <a:pt x="67406" y="241409"/>
                </a:cubicBezTo>
                <a:cubicBezTo>
                  <a:pt x="39097" y="245230"/>
                  <a:pt x="20981" y="240671"/>
                  <a:pt x="0" y="241409"/>
                </a:cubicBezTo>
                <a:close/>
              </a:path>
              <a:path w="269625" h="744668" stroke="0" extrusionOk="0">
                <a:moveTo>
                  <a:pt x="0" y="241409"/>
                </a:moveTo>
                <a:cubicBezTo>
                  <a:pt x="22822" y="188231"/>
                  <a:pt x="91874" y="84722"/>
                  <a:pt x="134813" y="0"/>
                </a:cubicBezTo>
                <a:cubicBezTo>
                  <a:pt x="209245" y="105650"/>
                  <a:pt x="198759" y="182027"/>
                  <a:pt x="269625" y="241409"/>
                </a:cubicBezTo>
                <a:cubicBezTo>
                  <a:pt x="253311" y="242573"/>
                  <a:pt x="220471" y="240495"/>
                  <a:pt x="202219" y="241409"/>
                </a:cubicBezTo>
                <a:cubicBezTo>
                  <a:pt x="224359" y="457567"/>
                  <a:pt x="163462" y="563140"/>
                  <a:pt x="202219" y="744668"/>
                </a:cubicBezTo>
                <a:cubicBezTo>
                  <a:pt x="141580" y="752731"/>
                  <a:pt x="123054" y="742805"/>
                  <a:pt x="67406" y="744668"/>
                </a:cubicBezTo>
                <a:cubicBezTo>
                  <a:pt x="57229" y="616957"/>
                  <a:pt x="116926" y="410109"/>
                  <a:pt x="67406" y="241409"/>
                </a:cubicBezTo>
                <a:cubicBezTo>
                  <a:pt x="39406" y="244928"/>
                  <a:pt x="31675" y="238661"/>
                  <a:pt x="0" y="241409"/>
                </a:cubicBezTo>
                <a:close/>
              </a:path>
            </a:pathLst>
          </a:custGeom>
          <a:solidFill>
            <a:srgbClr val="C8398C"/>
          </a:solidFill>
          <a:ln w="12700">
            <a:solidFill>
              <a:srgbClr val="831F79"/>
            </a:solidFill>
            <a:extLst>
              <a:ext uri="{C807C97D-BFC1-408E-A445-0C87EB9F89A2}">
                <ask:lineSketchStyleProps xmlns:ask="http://schemas.microsoft.com/office/drawing/2018/sketchyshapes" sd="3251463684">
                  <a:prstGeom prst="upArrow">
                    <a:avLst>
                      <a:gd name="adj1" fmla="val 50000"/>
                      <a:gd name="adj2" fmla="val 8953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FA9E29A9-9F30-6906-C5AC-7891297BC8C1}"/>
              </a:ext>
            </a:extLst>
          </p:cNvPr>
          <p:cNvGrpSpPr/>
          <p:nvPr/>
        </p:nvGrpSpPr>
        <p:grpSpPr>
          <a:xfrm rot="20278743">
            <a:off x="8698757" y="1358459"/>
            <a:ext cx="352987" cy="846688"/>
            <a:chOff x="9147447" y="4088836"/>
            <a:chExt cx="352987" cy="846688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51830A0D-21F6-8ACE-940B-D8BE7A4EB79D}"/>
                </a:ext>
              </a:extLst>
            </p:cNvPr>
            <p:cNvSpPr/>
            <p:nvPr/>
          </p:nvSpPr>
          <p:spPr>
            <a:xfrm>
              <a:off x="9278890" y="4221385"/>
              <a:ext cx="90099" cy="714139"/>
            </a:xfrm>
            <a:custGeom>
              <a:avLst/>
              <a:gdLst>
                <a:gd name="connsiteX0" fmla="*/ 0 w 90099"/>
                <a:gd name="connsiteY0" fmla="*/ 15017 h 714139"/>
                <a:gd name="connsiteX1" fmla="*/ 15017 w 90099"/>
                <a:gd name="connsiteY1" fmla="*/ 0 h 714139"/>
                <a:gd name="connsiteX2" fmla="*/ 75082 w 90099"/>
                <a:gd name="connsiteY2" fmla="*/ 0 h 714139"/>
                <a:gd name="connsiteX3" fmla="*/ 90099 w 90099"/>
                <a:gd name="connsiteY3" fmla="*/ 15017 h 714139"/>
                <a:gd name="connsiteX4" fmla="*/ 90099 w 90099"/>
                <a:gd name="connsiteY4" fmla="*/ 699122 h 714139"/>
                <a:gd name="connsiteX5" fmla="*/ 75082 w 90099"/>
                <a:gd name="connsiteY5" fmla="*/ 714139 h 714139"/>
                <a:gd name="connsiteX6" fmla="*/ 15017 w 90099"/>
                <a:gd name="connsiteY6" fmla="*/ 714139 h 714139"/>
                <a:gd name="connsiteX7" fmla="*/ 0 w 90099"/>
                <a:gd name="connsiteY7" fmla="*/ 699122 h 714139"/>
                <a:gd name="connsiteX8" fmla="*/ 0 w 90099"/>
                <a:gd name="connsiteY8" fmla="*/ 15017 h 71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099" h="714139" fill="none" extrusionOk="0">
                  <a:moveTo>
                    <a:pt x="0" y="15017"/>
                  </a:moveTo>
                  <a:cubicBezTo>
                    <a:pt x="733" y="6368"/>
                    <a:pt x="6557" y="-139"/>
                    <a:pt x="15017" y="0"/>
                  </a:cubicBezTo>
                  <a:cubicBezTo>
                    <a:pt x="27150" y="-2279"/>
                    <a:pt x="51466" y="-1615"/>
                    <a:pt x="75082" y="0"/>
                  </a:cubicBezTo>
                  <a:cubicBezTo>
                    <a:pt x="83804" y="-559"/>
                    <a:pt x="90137" y="6201"/>
                    <a:pt x="90099" y="15017"/>
                  </a:cubicBezTo>
                  <a:cubicBezTo>
                    <a:pt x="107100" y="315772"/>
                    <a:pt x="92766" y="496413"/>
                    <a:pt x="90099" y="699122"/>
                  </a:cubicBezTo>
                  <a:cubicBezTo>
                    <a:pt x="89657" y="707897"/>
                    <a:pt x="81714" y="714172"/>
                    <a:pt x="75082" y="714139"/>
                  </a:cubicBezTo>
                  <a:cubicBezTo>
                    <a:pt x="61263" y="714700"/>
                    <a:pt x="37121" y="716340"/>
                    <a:pt x="15017" y="714139"/>
                  </a:cubicBezTo>
                  <a:cubicBezTo>
                    <a:pt x="6639" y="713863"/>
                    <a:pt x="231" y="707304"/>
                    <a:pt x="0" y="699122"/>
                  </a:cubicBezTo>
                  <a:cubicBezTo>
                    <a:pt x="29814" y="453565"/>
                    <a:pt x="-13359" y="168823"/>
                    <a:pt x="0" y="15017"/>
                  </a:cubicBezTo>
                  <a:close/>
                </a:path>
                <a:path w="90099" h="714139" stroke="0" extrusionOk="0">
                  <a:moveTo>
                    <a:pt x="0" y="15017"/>
                  </a:moveTo>
                  <a:cubicBezTo>
                    <a:pt x="210" y="6783"/>
                    <a:pt x="8277" y="-1328"/>
                    <a:pt x="15017" y="0"/>
                  </a:cubicBezTo>
                  <a:cubicBezTo>
                    <a:pt x="39582" y="-1065"/>
                    <a:pt x="57298" y="-1208"/>
                    <a:pt x="75082" y="0"/>
                  </a:cubicBezTo>
                  <a:cubicBezTo>
                    <a:pt x="83316" y="-324"/>
                    <a:pt x="89888" y="7326"/>
                    <a:pt x="90099" y="15017"/>
                  </a:cubicBezTo>
                  <a:cubicBezTo>
                    <a:pt x="63972" y="310478"/>
                    <a:pt x="118112" y="466651"/>
                    <a:pt x="90099" y="699122"/>
                  </a:cubicBezTo>
                  <a:cubicBezTo>
                    <a:pt x="89042" y="706618"/>
                    <a:pt x="85283" y="713362"/>
                    <a:pt x="75082" y="714139"/>
                  </a:cubicBezTo>
                  <a:cubicBezTo>
                    <a:pt x="55389" y="711483"/>
                    <a:pt x="32327" y="716489"/>
                    <a:pt x="15017" y="714139"/>
                  </a:cubicBezTo>
                  <a:cubicBezTo>
                    <a:pt x="5821" y="713651"/>
                    <a:pt x="-274" y="709348"/>
                    <a:pt x="0" y="699122"/>
                  </a:cubicBezTo>
                  <a:cubicBezTo>
                    <a:pt x="-19818" y="408124"/>
                    <a:pt x="-27395" y="292643"/>
                    <a:pt x="0" y="15017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2183844373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/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74D1E79-C71F-F976-EBBC-FE6707DF62F3}"/>
                </a:ext>
              </a:extLst>
            </p:cNvPr>
            <p:cNvSpPr/>
            <p:nvPr/>
          </p:nvSpPr>
          <p:spPr>
            <a:xfrm>
              <a:off x="9154568" y="4088836"/>
              <a:ext cx="342000" cy="342000"/>
            </a:xfrm>
            <a:custGeom>
              <a:avLst/>
              <a:gdLst>
                <a:gd name="connsiteX0" fmla="*/ 0 w 342000"/>
                <a:gd name="connsiteY0" fmla="*/ 171000 h 342000"/>
                <a:gd name="connsiteX1" fmla="*/ 171000 w 342000"/>
                <a:gd name="connsiteY1" fmla="*/ 0 h 342000"/>
                <a:gd name="connsiteX2" fmla="*/ 342000 w 342000"/>
                <a:gd name="connsiteY2" fmla="*/ 171000 h 342000"/>
                <a:gd name="connsiteX3" fmla="*/ 171000 w 342000"/>
                <a:gd name="connsiteY3" fmla="*/ 342000 h 342000"/>
                <a:gd name="connsiteX4" fmla="*/ 0 w 342000"/>
                <a:gd name="connsiteY4" fmla="*/ 171000 h 34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000" h="342000" fill="none" extrusionOk="0">
                  <a:moveTo>
                    <a:pt x="0" y="171000"/>
                  </a:moveTo>
                  <a:cubicBezTo>
                    <a:pt x="1223" y="81578"/>
                    <a:pt x="88929" y="-15973"/>
                    <a:pt x="171000" y="0"/>
                  </a:cubicBezTo>
                  <a:cubicBezTo>
                    <a:pt x="277455" y="10929"/>
                    <a:pt x="348024" y="56282"/>
                    <a:pt x="342000" y="171000"/>
                  </a:cubicBezTo>
                  <a:cubicBezTo>
                    <a:pt x="351458" y="259669"/>
                    <a:pt x="246162" y="346152"/>
                    <a:pt x="171000" y="342000"/>
                  </a:cubicBezTo>
                  <a:cubicBezTo>
                    <a:pt x="54491" y="347868"/>
                    <a:pt x="1620" y="263322"/>
                    <a:pt x="0" y="171000"/>
                  </a:cubicBezTo>
                  <a:close/>
                </a:path>
                <a:path w="342000" h="342000" stroke="0" extrusionOk="0">
                  <a:moveTo>
                    <a:pt x="0" y="171000"/>
                  </a:moveTo>
                  <a:cubicBezTo>
                    <a:pt x="-12201" y="96229"/>
                    <a:pt x="73194" y="6142"/>
                    <a:pt x="171000" y="0"/>
                  </a:cubicBezTo>
                  <a:cubicBezTo>
                    <a:pt x="279783" y="627"/>
                    <a:pt x="345993" y="67410"/>
                    <a:pt x="342000" y="171000"/>
                  </a:cubicBezTo>
                  <a:cubicBezTo>
                    <a:pt x="358595" y="279239"/>
                    <a:pt x="269645" y="339480"/>
                    <a:pt x="171000" y="342000"/>
                  </a:cubicBezTo>
                  <a:cubicBezTo>
                    <a:pt x="92796" y="351927"/>
                    <a:pt x="17914" y="258739"/>
                    <a:pt x="0" y="17100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63390152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dirty="0"/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50C98D3C-528A-3FEF-CF3A-9E86E9BD8FF2}"/>
                </a:ext>
              </a:extLst>
            </p:cNvPr>
            <p:cNvSpPr/>
            <p:nvPr/>
          </p:nvSpPr>
          <p:spPr>
            <a:xfrm>
              <a:off x="9147447" y="4109442"/>
              <a:ext cx="352987" cy="3136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/>
            </a:p>
          </p:txBody>
        </p:sp>
      </p:grpSp>
      <p:sp>
        <p:nvSpPr>
          <p:cNvPr id="57" name="Cruz 56">
            <a:extLst>
              <a:ext uri="{FF2B5EF4-FFF2-40B4-BE49-F238E27FC236}">
                <a16:creationId xmlns:a16="http://schemas.microsoft.com/office/drawing/2014/main" id="{289E36DF-1663-B96C-899F-4298FC2001E4}"/>
              </a:ext>
            </a:extLst>
          </p:cNvPr>
          <p:cNvSpPr/>
          <p:nvPr/>
        </p:nvSpPr>
        <p:spPr>
          <a:xfrm>
            <a:off x="8520248" y="4353084"/>
            <a:ext cx="308815" cy="320932"/>
          </a:xfrm>
          <a:solidFill>
            <a:srgbClr val="C8398C"/>
          </a:solidFill>
          <a:ln w="12700">
            <a:solidFill>
              <a:srgbClr val="831F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8" name="Cruz 87">
            <a:extLst>
              <a:ext uri="{FF2B5EF4-FFF2-40B4-BE49-F238E27FC236}">
                <a16:creationId xmlns:a16="http://schemas.microsoft.com/office/drawing/2014/main" id="{5D00F363-CEC1-DE44-F406-3E5F8BC6FC8E}"/>
              </a:ext>
            </a:extLst>
          </p:cNvPr>
          <p:cNvSpPr/>
          <p:nvPr/>
        </p:nvSpPr>
        <p:spPr>
          <a:xfrm>
            <a:off x="9232985" y="4382101"/>
            <a:ext cx="308815" cy="320932"/>
          </a:xfrm>
          <a:solidFill>
            <a:srgbClr val="C8398C"/>
          </a:solidFill>
          <a:ln w="12700">
            <a:solidFill>
              <a:srgbClr val="831F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1" name="Rectángulo: esquinas superiores redondeadas 90">
            <a:extLst>
              <a:ext uri="{FF2B5EF4-FFF2-40B4-BE49-F238E27FC236}">
                <a16:creationId xmlns:a16="http://schemas.microsoft.com/office/drawing/2014/main" id="{4A96CAD9-1E67-A93E-A776-1568D42577CF}"/>
              </a:ext>
            </a:extLst>
          </p:cNvPr>
          <p:cNvSpPr/>
          <p:nvPr/>
        </p:nvSpPr>
        <p:spPr>
          <a:xfrm>
            <a:off x="7151709" y="2719291"/>
            <a:ext cx="352987" cy="200055"/>
          </a:xfr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/>
          </a:p>
        </p:txBody>
      </p:sp>
      <p:sp>
        <p:nvSpPr>
          <p:cNvPr id="95" name="Flecha: hacia arriba 94">
            <a:extLst>
              <a:ext uri="{FF2B5EF4-FFF2-40B4-BE49-F238E27FC236}">
                <a16:creationId xmlns:a16="http://schemas.microsoft.com/office/drawing/2014/main" id="{9636B27C-E1CC-E5E3-DEF4-57ABEE4425FC}"/>
              </a:ext>
            </a:extLst>
          </p:cNvPr>
          <p:cNvSpPr/>
          <p:nvPr/>
        </p:nvSpPr>
        <p:spPr>
          <a:xfrm rot="3371520">
            <a:off x="9116183" y="2067255"/>
            <a:ext cx="227890" cy="1068110"/>
          </a:xfrm>
          <a:custGeom>
            <a:avLst/>
            <a:gdLst>
              <a:gd name="connsiteX0" fmla="*/ 0 w 227890"/>
              <a:gd name="connsiteY0" fmla="*/ 204041 h 1068110"/>
              <a:gd name="connsiteX1" fmla="*/ 113945 w 227890"/>
              <a:gd name="connsiteY1" fmla="*/ 0 h 1068110"/>
              <a:gd name="connsiteX2" fmla="*/ 227890 w 227890"/>
              <a:gd name="connsiteY2" fmla="*/ 204041 h 1068110"/>
              <a:gd name="connsiteX3" fmla="*/ 187172 w 227890"/>
              <a:gd name="connsiteY3" fmla="*/ 204041 h 1068110"/>
              <a:gd name="connsiteX4" fmla="*/ 187172 w 227890"/>
              <a:gd name="connsiteY4" fmla="*/ 610153 h 1068110"/>
              <a:gd name="connsiteX5" fmla="*/ 187172 w 227890"/>
              <a:gd name="connsiteY5" fmla="*/ 1068110 h 1068110"/>
              <a:gd name="connsiteX6" fmla="*/ 40718 w 227890"/>
              <a:gd name="connsiteY6" fmla="*/ 1068110 h 1068110"/>
              <a:gd name="connsiteX7" fmla="*/ 40718 w 227890"/>
              <a:gd name="connsiteY7" fmla="*/ 636076 h 1068110"/>
              <a:gd name="connsiteX8" fmla="*/ 40718 w 227890"/>
              <a:gd name="connsiteY8" fmla="*/ 204041 h 1068110"/>
              <a:gd name="connsiteX9" fmla="*/ 0 w 227890"/>
              <a:gd name="connsiteY9" fmla="*/ 204041 h 106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7890" h="1068110" fill="none" extrusionOk="0">
                <a:moveTo>
                  <a:pt x="0" y="204041"/>
                </a:moveTo>
                <a:cubicBezTo>
                  <a:pt x="10862" y="154981"/>
                  <a:pt x="77126" y="77904"/>
                  <a:pt x="113945" y="0"/>
                </a:cubicBezTo>
                <a:cubicBezTo>
                  <a:pt x="157661" y="77083"/>
                  <a:pt x="185873" y="146760"/>
                  <a:pt x="227890" y="204041"/>
                </a:cubicBezTo>
                <a:cubicBezTo>
                  <a:pt x="214794" y="204384"/>
                  <a:pt x="195379" y="200092"/>
                  <a:pt x="187172" y="204041"/>
                </a:cubicBezTo>
                <a:cubicBezTo>
                  <a:pt x="234918" y="370262"/>
                  <a:pt x="141298" y="454789"/>
                  <a:pt x="187172" y="610153"/>
                </a:cubicBezTo>
                <a:cubicBezTo>
                  <a:pt x="233046" y="765517"/>
                  <a:pt x="142554" y="924272"/>
                  <a:pt x="187172" y="1068110"/>
                </a:cubicBezTo>
                <a:cubicBezTo>
                  <a:pt x="132077" y="1072431"/>
                  <a:pt x="94319" y="1060804"/>
                  <a:pt x="40718" y="1068110"/>
                </a:cubicBezTo>
                <a:cubicBezTo>
                  <a:pt x="18828" y="914349"/>
                  <a:pt x="65396" y="776384"/>
                  <a:pt x="40718" y="636076"/>
                </a:cubicBezTo>
                <a:cubicBezTo>
                  <a:pt x="16040" y="495768"/>
                  <a:pt x="81305" y="409211"/>
                  <a:pt x="40718" y="204041"/>
                </a:cubicBezTo>
                <a:cubicBezTo>
                  <a:pt x="31136" y="208513"/>
                  <a:pt x="11129" y="200883"/>
                  <a:pt x="0" y="204041"/>
                </a:cubicBezTo>
                <a:close/>
              </a:path>
              <a:path w="227890" h="1068110" stroke="0" extrusionOk="0">
                <a:moveTo>
                  <a:pt x="0" y="204041"/>
                </a:moveTo>
                <a:cubicBezTo>
                  <a:pt x="22123" y="157303"/>
                  <a:pt x="84566" y="66937"/>
                  <a:pt x="113945" y="0"/>
                </a:cubicBezTo>
                <a:cubicBezTo>
                  <a:pt x="179144" y="88058"/>
                  <a:pt x="187516" y="136511"/>
                  <a:pt x="227890" y="204041"/>
                </a:cubicBezTo>
                <a:cubicBezTo>
                  <a:pt x="208527" y="207528"/>
                  <a:pt x="203964" y="201680"/>
                  <a:pt x="187172" y="204041"/>
                </a:cubicBezTo>
                <a:cubicBezTo>
                  <a:pt x="232178" y="330766"/>
                  <a:pt x="135926" y="421524"/>
                  <a:pt x="187172" y="636076"/>
                </a:cubicBezTo>
                <a:cubicBezTo>
                  <a:pt x="238418" y="850628"/>
                  <a:pt x="150512" y="930182"/>
                  <a:pt x="187172" y="1068110"/>
                </a:cubicBezTo>
                <a:cubicBezTo>
                  <a:pt x="140778" y="1083882"/>
                  <a:pt x="72550" y="1054873"/>
                  <a:pt x="40718" y="1068110"/>
                </a:cubicBezTo>
                <a:cubicBezTo>
                  <a:pt x="27424" y="878321"/>
                  <a:pt x="42902" y="814743"/>
                  <a:pt x="40718" y="644716"/>
                </a:cubicBezTo>
                <a:cubicBezTo>
                  <a:pt x="38534" y="474689"/>
                  <a:pt x="58895" y="294957"/>
                  <a:pt x="40718" y="204041"/>
                </a:cubicBezTo>
                <a:cubicBezTo>
                  <a:pt x="25444" y="204702"/>
                  <a:pt x="19352" y="200803"/>
                  <a:pt x="0" y="204041"/>
                </a:cubicBezTo>
                <a:close/>
              </a:path>
            </a:pathLst>
          </a:custGeom>
          <a:solidFill>
            <a:srgbClr val="C8398C"/>
          </a:solidFill>
          <a:ln w="12700">
            <a:solidFill>
              <a:srgbClr val="831F79"/>
            </a:solidFill>
            <a:extLst>
              <a:ext uri="{C807C97D-BFC1-408E-A445-0C87EB9F89A2}">
                <ask:lineSketchStyleProps xmlns:ask="http://schemas.microsoft.com/office/drawing/2018/sketchyshapes" sd="3251463684">
                  <a:prstGeom prst="upArrow">
                    <a:avLst>
                      <a:gd name="adj1" fmla="val 64265"/>
                      <a:gd name="adj2" fmla="val 8953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6" name="Flecha: hacia arriba 95">
            <a:extLst>
              <a:ext uri="{FF2B5EF4-FFF2-40B4-BE49-F238E27FC236}">
                <a16:creationId xmlns:a16="http://schemas.microsoft.com/office/drawing/2014/main" id="{EEF9E290-DE77-F8A0-38C0-81853BDC5C57}"/>
              </a:ext>
            </a:extLst>
          </p:cNvPr>
          <p:cNvSpPr/>
          <p:nvPr/>
        </p:nvSpPr>
        <p:spPr>
          <a:xfrm rot="4210449">
            <a:off x="9289990" y="2769652"/>
            <a:ext cx="269625" cy="744668"/>
          </a:xfrm>
          <a:custGeom>
            <a:avLst/>
            <a:gdLst>
              <a:gd name="connsiteX0" fmla="*/ 0 w 269625"/>
              <a:gd name="connsiteY0" fmla="*/ 241409 h 744668"/>
              <a:gd name="connsiteX1" fmla="*/ 134813 w 269625"/>
              <a:gd name="connsiteY1" fmla="*/ 0 h 744668"/>
              <a:gd name="connsiteX2" fmla="*/ 269625 w 269625"/>
              <a:gd name="connsiteY2" fmla="*/ 241409 h 744668"/>
              <a:gd name="connsiteX3" fmla="*/ 202219 w 269625"/>
              <a:gd name="connsiteY3" fmla="*/ 241409 h 744668"/>
              <a:gd name="connsiteX4" fmla="*/ 202219 w 269625"/>
              <a:gd name="connsiteY4" fmla="*/ 744668 h 744668"/>
              <a:gd name="connsiteX5" fmla="*/ 67406 w 269625"/>
              <a:gd name="connsiteY5" fmla="*/ 744668 h 744668"/>
              <a:gd name="connsiteX6" fmla="*/ 67406 w 269625"/>
              <a:gd name="connsiteY6" fmla="*/ 241409 h 744668"/>
              <a:gd name="connsiteX7" fmla="*/ 0 w 269625"/>
              <a:gd name="connsiteY7" fmla="*/ 241409 h 74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625" h="744668" fill="none" extrusionOk="0">
                <a:moveTo>
                  <a:pt x="0" y="241409"/>
                </a:moveTo>
                <a:cubicBezTo>
                  <a:pt x="21496" y="147353"/>
                  <a:pt x="127099" y="70431"/>
                  <a:pt x="134813" y="0"/>
                </a:cubicBezTo>
                <a:cubicBezTo>
                  <a:pt x="226868" y="101843"/>
                  <a:pt x="190167" y="141134"/>
                  <a:pt x="269625" y="241409"/>
                </a:cubicBezTo>
                <a:cubicBezTo>
                  <a:pt x="255954" y="245700"/>
                  <a:pt x="230707" y="236799"/>
                  <a:pt x="202219" y="241409"/>
                </a:cubicBezTo>
                <a:cubicBezTo>
                  <a:pt x="258605" y="390048"/>
                  <a:pt x="158626" y="508714"/>
                  <a:pt x="202219" y="744668"/>
                </a:cubicBezTo>
                <a:cubicBezTo>
                  <a:pt x="167460" y="758030"/>
                  <a:pt x="102177" y="738317"/>
                  <a:pt x="67406" y="744668"/>
                </a:cubicBezTo>
                <a:cubicBezTo>
                  <a:pt x="53133" y="494448"/>
                  <a:pt x="125294" y="345941"/>
                  <a:pt x="67406" y="241409"/>
                </a:cubicBezTo>
                <a:cubicBezTo>
                  <a:pt x="39097" y="245230"/>
                  <a:pt x="20981" y="240671"/>
                  <a:pt x="0" y="241409"/>
                </a:cubicBezTo>
                <a:close/>
              </a:path>
              <a:path w="269625" h="744668" stroke="0" extrusionOk="0">
                <a:moveTo>
                  <a:pt x="0" y="241409"/>
                </a:moveTo>
                <a:cubicBezTo>
                  <a:pt x="22822" y="188231"/>
                  <a:pt x="91874" y="84722"/>
                  <a:pt x="134813" y="0"/>
                </a:cubicBezTo>
                <a:cubicBezTo>
                  <a:pt x="209245" y="105650"/>
                  <a:pt x="198759" y="182027"/>
                  <a:pt x="269625" y="241409"/>
                </a:cubicBezTo>
                <a:cubicBezTo>
                  <a:pt x="253311" y="242573"/>
                  <a:pt x="220471" y="240495"/>
                  <a:pt x="202219" y="241409"/>
                </a:cubicBezTo>
                <a:cubicBezTo>
                  <a:pt x="224359" y="457567"/>
                  <a:pt x="163462" y="563140"/>
                  <a:pt x="202219" y="744668"/>
                </a:cubicBezTo>
                <a:cubicBezTo>
                  <a:pt x="141580" y="752731"/>
                  <a:pt x="123054" y="742805"/>
                  <a:pt x="67406" y="744668"/>
                </a:cubicBezTo>
                <a:cubicBezTo>
                  <a:pt x="57229" y="616957"/>
                  <a:pt x="116926" y="410109"/>
                  <a:pt x="67406" y="241409"/>
                </a:cubicBezTo>
                <a:cubicBezTo>
                  <a:pt x="39406" y="244928"/>
                  <a:pt x="31675" y="238661"/>
                  <a:pt x="0" y="241409"/>
                </a:cubicBezTo>
                <a:close/>
              </a:path>
            </a:pathLst>
          </a:custGeom>
          <a:solidFill>
            <a:srgbClr val="C8398C"/>
          </a:solidFill>
          <a:ln w="12700">
            <a:solidFill>
              <a:srgbClr val="831F79"/>
            </a:solidFill>
            <a:extLst>
              <a:ext uri="{C807C97D-BFC1-408E-A445-0C87EB9F89A2}">
                <ask:lineSketchStyleProps xmlns:ask="http://schemas.microsoft.com/office/drawing/2018/sketchyshapes" sd="3251463684">
                  <a:prstGeom prst="upArrow">
                    <a:avLst>
                      <a:gd name="adj1" fmla="val 50000"/>
                      <a:gd name="adj2" fmla="val 8953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78B9C0-E669-4D0B-A142-008DA948C4BE}"/>
              </a:ext>
            </a:extLst>
          </p:cNvPr>
          <p:cNvGrpSpPr/>
          <p:nvPr/>
        </p:nvGrpSpPr>
        <p:grpSpPr>
          <a:xfrm>
            <a:off x="9564366" y="1269527"/>
            <a:ext cx="931069" cy="1352104"/>
            <a:chOff x="9949857" y="1824387"/>
            <a:chExt cx="931069" cy="1352104"/>
          </a:xfrm>
        </p:grpSpPr>
        <p:pic>
          <p:nvPicPr>
            <p:cNvPr id="112" name="Gráfico 111" descr="Cerebro con relleno sólido">
              <a:extLst>
                <a:ext uri="{FF2B5EF4-FFF2-40B4-BE49-F238E27FC236}">
                  <a16:creationId xmlns:a16="http://schemas.microsoft.com/office/drawing/2014/main" id="{B22888C4-29E0-FA76-B54F-001CA8F4D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66526" y="1824387"/>
              <a:ext cx="914400" cy="914400"/>
            </a:xfrm>
            <a:prstGeom prst="rect">
              <a:avLst/>
            </a:prstGeom>
          </p:spPr>
        </p:pic>
        <p:pic>
          <p:nvPicPr>
            <p:cNvPr id="110" name="Gráfico 109" descr="Culturista con relleno sólido">
              <a:extLst>
                <a:ext uri="{FF2B5EF4-FFF2-40B4-BE49-F238E27FC236}">
                  <a16:creationId xmlns:a16="http://schemas.microsoft.com/office/drawing/2014/main" id="{CC64BD6C-B5FA-F07C-C0C4-042CCFFB0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49857" y="226209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0E2234-4A0C-47E1-8CD2-351197AFC173}"/>
              </a:ext>
            </a:extLst>
          </p:cNvPr>
          <p:cNvGrpSpPr/>
          <p:nvPr/>
        </p:nvGrpSpPr>
        <p:grpSpPr>
          <a:xfrm>
            <a:off x="4465784" y="2507603"/>
            <a:ext cx="1319500" cy="1401491"/>
            <a:chOff x="6666924" y="4744124"/>
            <a:chExt cx="1319500" cy="1401491"/>
          </a:xfrm>
        </p:grpSpPr>
        <p:pic>
          <p:nvPicPr>
            <p:cNvPr id="114" name="Gráfico 113" descr="Portátil con relleno sólido">
              <a:extLst>
                <a:ext uri="{FF2B5EF4-FFF2-40B4-BE49-F238E27FC236}">
                  <a16:creationId xmlns:a16="http://schemas.microsoft.com/office/drawing/2014/main" id="{F7BA18CE-A9F0-C26B-4685-BCBA6AA3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16983" y="5376174"/>
              <a:ext cx="769441" cy="769441"/>
            </a:xfrm>
            <a:prstGeom prst="rect">
              <a:avLst/>
            </a:prstGeom>
          </p:spPr>
        </p:pic>
        <p:pic>
          <p:nvPicPr>
            <p:cNvPr id="116" name="Gráfico 115" descr="Monitor con relleno sólido">
              <a:extLst>
                <a:ext uri="{FF2B5EF4-FFF2-40B4-BE49-F238E27FC236}">
                  <a16:creationId xmlns:a16="http://schemas.microsoft.com/office/drawing/2014/main" id="{5659D20C-942C-1895-1D11-E832722AB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88116" y="4744124"/>
              <a:ext cx="769441" cy="769441"/>
            </a:xfrm>
            <a:prstGeom prst="rect">
              <a:avLst/>
            </a:prstGeom>
          </p:spPr>
        </p:pic>
        <p:pic>
          <p:nvPicPr>
            <p:cNvPr id="118" name="Gráfico 117" descr="Smartphone con relleno sólido">
              <a:extLst>
                <a:ext uri="{FF2B5EF4-FFF2-40B4-BE49-F238E27FC236}">
                  <a16:creationId xmlns:a16="http://schemas.microsoft.com/office/drawing/2014/main" id="{5F63B849-8F08-958C-66A1-7F4625DD3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9912350">
              <a:off x="6666924" y="5354391"/>
              <a:ext cx="534949" cy="534949"/>
            </a:xfrm>
            <a:prstGeom prst="rect">
              <a:avLst/>
            </a:prstGeom>
          </p:spPr>
        </p:pic>
      </p:grpSp>
      <p:sp>
        <p:nvSpPr>
          <p:cNvPr id="4" name="Rectángulo: esquinas superiores redondeadas 3">
            <a:extLst>
              <a:ext uri="{FF2B5EF4-FFF2-40B4-BE49-F238E27FC236}">
                <a16:creationId xmlns:a16="http://schemas.microsoft.com/office/drawing/2014/main" id="{4F2CD074-5314-98D8-23FA-031641B35734}"/>
              </a:ext>
            </a:extLst>
          </p:cNvPr>
          <p:cNvSpPr/>
          <p:nvPr/>
        </p:nvSpPr>
        <p:spPr>
          <a:xfrm>
            <a:off x="7151709" y="2733767"/>
            <a:ext cx="359770" cy="235177"/>
          </a:xfr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/>
          </a:p>
        </p:txBody>
      </p:sp>
      <p:pic>
        <p:nvPicPr>
          <p:cNvPr id="10" name="Gráfico 9" descr="Conexiones con relleno sólido">
            <a:extLst>
              <a:ext uri="{FF2B5EF4-FFF2-40B4-BE49-F238E27FC236}">
                <a16:creationId xmlns:a16="http://schemas.microsoft.com/office/drawing/2014/main" id="{A3561822-D40E-C9E1-64BD-F4B235AE6C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9937290" y="2527275"/>
            <a:ext cx="1124479" cy="1124479"/>
          </a:xfrm>
          <a:prstGeom prst="rect">
            <a:avLst/>
          </a:prstGeom>
        </p:spPr>
      </p:pic>
      <p:sp>
        <p:nvSpPr>
          <p:cNvPr id="15" name="Signo más 14">
            <a:extLst>
              <a:ext uri="{FF2B5EF4-FFF2-40B4-BE49-F238E27FC236}">
                <a16:creationId xmlns:a16="http://schemas.microsoft.com/office/drawing/2014/main" id="{45573FDB-181E-59F3-BE30-80CC701E58EE}"/>
              </a:ext>
            </a:extLst>
          </p:cNvPr>
          <p:cNvSpPr/>
          <p:nvPr/>
        </p:nvSpPr>
        <p:spPr>
          <a:xfrm>
            <a:off x="8520248" y="4349443"/>
            <a:ext cx="325866" cy="341103"/>
          </a:xfrm>
          <a:solidFill>
            <a:srgbClr val="C8398C"/>
          </a:solidFill>
          <a:ln w="12700">
            <a:solidFill>
              <a:srgbClr val="831F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6" name="Signo más 15">
            <a:extLst>
              <a:ext uri="{FF2B5EF4-FFF2-40B4-BE49-F238E27FC236}">
                <a16:creationId xmlns:a16="http://schemas.microsoft.com/office/drawing/2014/main" id="{F48A52F6-D08A-229A-18E7-CAF4D10F6B3F}"/>
              </a:ext>
            </a:extLst>
          </p:cNvPr>
          <p:cNvSpPr/>
          <p:nvPr/>
        </p:nvSpPr>
        <p:spPr>
          <a:xfrm>
            <a:off x="9206994" y="4382101"/>
            <a:ext cx="325866" cy="341103"/>
          </a:xfrm>
          <a:solidFill>
            <a:srgbClr val="C8398C"/>
          </a:solidFill>
          <a:ln w="12700">
            <a:solidFill>
              <a:srgbClr val="831F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47CDCEC-3FCC-8688-208A-3EF34DBA5BDF}"/>
              </a:ext>
            </a:extLst>
          </p:cNvPr>
          <p:cNvSpPr/>
          <p:nvPr/>
        </p:nvSpPr>
        <p:spPr>
          <a:xfrm>
            <a:off x="8578052" y="4317005"/>
            <a:ext cx="81078" cy="320932"/>
          </a:xfrm>
          <a:solidFill>
            <a:srgbClr val="C8398C"/>
          </a:solidFill>
          <a:ln w="12700">
            <a:solidFill>
              <a:srgbClr val="831F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13F9C7F-43F9-B5CD-C3C5-BFF77ACCAA18}"/>
              </a:ext>
            </a:extLst>
          </p:cNvPr>
          <p:cNvSpPr/>
          <p:nvPr/>
        </p:nvSpPr>
        <p:spPr>
          <a:xfrm rot="5400000">
            <a:off x="8578052" y="4317005"/>
            <a:ext cx="81078" cy="320932"/>
          </a:xfrm>
          <a:solidFill>
            <a:srgbClr val="C8398C"/>
          </a:solidFill>
          <a:ln w="12700">
            <a:solidFill>
              <a:srgbClr val="831F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D318C2F-873C-E13B-8D1E-1C703159C22B}"/>
              </a:ext>
            </a:extLst>
          </p:cNvPr>
          <p:cNvSpPr/>
          <p:nvPr/>
        </p:nvSpPr>
        <p:spPr>
          <a:xfrm>
            <a:off x="9415987" y="4312174"/>
            <a:ext cx="81078" cy="320932"/>
          </a:xfrm>
          <a:solidFill>
            <a:srgbClr val="C8398C"/>
          </a:solidFill>
          <a:ln w="12700">
            <a:solidFill>
              <a:srgbClr val="831F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BB08CFC-4B8C-F0F7-A5DA-F1358849AEAB}"/>
              </a:ext>
            </a:extLst>
          </p:cNvPr>
          <p:cNvSpPr/>
          <p:nvPr/>
        </p:nvSpPr>
        <p:spPr>
          <a:xfrm rot="5400000">
            <a:off x="9415987" y="4312174"/>
            <a:ext cx="81078" cy="320932"/>
          </a:xfrm>
          <a:solidFill>
            <a:srgbClr val="C8398C"/>
          </a:solidFill>
          <a:ln w="12700">
            <a:solidFill>
              <a:srgbClr val="831F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U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E7541FA-5FA7-4FFF-B749-D4DE963C7B99}"/>
              </a:ext>
            </a:extLst>
          </p:cNvPr>
          <p:cNvCxnSpPr>
            <a:cxnSpLocks/>
          </p:cNvCxnSpPr>
          <p:nvPr/>
        </p:nvCxnSpPr>
        <p:spPr>
          <a:xfrm rot="10800000">
            <a:off x="4256297" y="2087138"/>
            <a:ext cx="721391" cy="43482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A64CED7-83BF-41CF-9F20-F43F4E7C41DB}"/>
              </a:ext>
            </a:extLst>
          </p:cNvPr>
          <p:cNvSpPr txBox="1"/>
          <p:nvPr/>
        </p:nvSpPr>
        <p:spPr>
          <a:xfrm>
            <a:off x="11061769" y="266593"/>
            <a:ext cx="86943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TRL 2</a:t>
            </a:r>
            <a:r>
              <a:rPr lang="es-ES" sz="3600" b="1" dirty="0"/>
              <a:t> </a:t>
            </a:r>
            <a:endParaRPr lang="de-DE" sz="3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54E782-CFBC-492D-A0F2-8D179A4CA76D}"/>
              </a:ext>
            </a:extLst>
          </p:cNvPr>
          <p:cNvSpPr txBox="1"/>
          <p:nvPr/>
        </p:nvSpPr>
        <p:spPr>
          <a:xfrm>
            <a:off x="6949551" y="4611221"/>
            <a:ext cx="5072328" cy="17113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Base de imágenes anotadas </a:t>
            </a:r>
            <a:r>
              <a:rPr lang="es-ES" b="1" u="sng" dirty="0"/>
              <a:t>propias con nuestras pieles </a:t>
            </a:r>
            <a:r>
              <a:rPr lang="es-ES" b="1" dirty="0"/>
              <a:t>(</a:t>
            </a:r>
            <a:r>
              <a:rPr lang="es-ES" b="1" dirty="0" err="1"/>
              <a:t>fototipos</a:t>
            </a:r>
            <a:r>
              <a:rPr lang="es-ES" b="1" dirty="0"/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Investigación / Capacitación / </a:t>
            </a:r>
            <a:r>
              <a:rPr lang="es-ES" b="1" u="sng" dirty="0"/>
              <a:t>entrenamiento modelos</a:t>
            </a:r>
            <a:endParaRPr lang="de-DE" b="1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7CDFF7-47E9-4470-BAA9-55CF297DC03B}"/>
              </a:ext>
            </a:extLst>
          </p:cNvPr>
          <p:cNvSpPr txBox="1"/>
          <p:nvPr/>
        </p:nvSpPr>
        <p:spPr>
          <a:xfrm>
            <a:off x="8474418" y="3763168"/>
            <a:ext cx="159109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/>
              <a:t>DermaUH.apk</a:t>
            </a:r>
            <a:endParaRPr lang="de-DE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927402-6E40-44C5-B848-BD0A5E78BD18}"/>
              </a:ext>
            </a:extLst>
          </p:cNvPr>
          <p:cNvSpPr txBox="1"/>
          <p:nvPr/>
        </p:nvSpPr>
        <p:spPr>
          <a:xfrm>
            <a:off x="10626043" y="1991702"/>
            <a:ext cx="99357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Offline</a:t>
            </a:r>
            <a:endParaRPr lang="de-DE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523EA66-48C5-40BB-A53C-6A3FBFBE84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331" y="2584370"/>
            <a:ext cx="775969" cy="17243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5E6BEA3-AA59-4E92-9231-5FD02D8C4593}"/>
              </a:ext>
            </a:extLst>
          </p:cNvPr>
          <p:cNvSpPr txBox="1"/>
          <p:nvPr/>
        </p:nvSpPr>
        <p:spPr>
          <a:xfrm flipH="1" flipV="1">
            <a:off x="7394332" y="2521962"/>
            <a:ext cx="867220" cy="17867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B385C-A2A0-404D-A159-949C163E42D2}"/>
              </a:ext>
            </a:extLst>
          </p:cNvPr>
          <p:cNvSpPr txBox="1"/>
          <p:nvPr/>
        </p:nvSpPr>
        <p:spPr>
          <a:xfrm>
            <a:off x="222277" y="120763"/>
            <a:ext cx="10839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SOLUCIÓN INTEGRAL DE APOYO AL DIAGNÓSTICO Y CUIDADO DERMATOLÓGICO </a:t>
            </a:r>
          </a:p>
          <a:p>
            <a:pPr algn="ctr"/>
            <a:r>
              <a:rPr lang="es-ES" sz="2400" b="1" dirty="0"/>
              <a:t>ECOSISTEMA </a:t>
            </a:r>
            <a:endParaRPr lang="de-DE" sz="24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061771-78B4-4E28-9D88-E33D8BF1E5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15" y="509735"/>
            <a:ext cx="1999840" cy="10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0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B291B99-2E73-4620-9816-F160DF6CD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0259121"/>
              </p:ext>
            </p:extLst>
          </p:nvPr>
        </p:nvGraphicFramePr>
        <p:xfrm>
          <a:off x="488314" y="1443561"/>
          <a:ext cx="11050095" cy="526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73E02F-1A97-42A4-82D4-32C840C79EAF}"/>
              </a:ext>
            </a:extLst>
          </p:cNvPr>
          <p:cNvSpPr txBox="1"/>
          <p:nvPr/>
        </p:nvSpPr>
        <p:spPr>
          <a:xfrm flipH="1">
            <a:off x="488314" y="3581451"/>
            <a:ext cx="21045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2025</a:t>
            </a:r>
          </a:p>
          <a:p>
            <a:pPr algn="ctr"/>
            <a:r>
              <a:rPr lang="es-ES" sz="1400" b="1" dirty="0"/>
              <a:t>MERCADO NACIONAL</a:t>
            </a:r>
            <a:endParaRPr lang="de-DE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77963-2C4B-41E1-8E3F-65BBB8F7D58E}"/>
              </a:ext>
            </a:extLst>
          </p:cNvPr>
          <p:cNvSpPr txBox="1"/>
          <p:nvPr/>
        </p:nvSpPr>
        <p:spPr>
          <a:xfrm>
            <a:off x="4636076" y="329862"/>
            <a:ext cx="311075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RUTA CRÍTICA</a:t>
            </a:r>
            <a:endParaRPr lang="de-DE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BD1645-28AF-4FED-B50E-409E80F1C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82" y="265091"/>
            <a:ext cx="3357381" cy="552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0901B5-FF16-4DA8-83C5-BDE690BAD498}"/>
              </a:ext>
            </a:extLst>
          </p:cNvPr>
          <p:cNvSpPr txBox="1"/>
          <p:nvPr/>
        </p:nvSpPr>
        <p:spPr>
          <a:xfrm flipH="1">
            <a:off x="3408976" y="2904343"/>
            <a:ext cx="21045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2025-2026</a:t>
            </a:r>
          </a:p>
          <a:p>
            <a:pPr algn="ctr"/>
            <a:r>
              <a:rPr lang="es-ES" sz="1400" b="1" dirty="0"/>
              <a:t>MERCADO NACIONAL</a:t>
            </a:r>
            <a:endParaRPr lang="de-DE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8278F-CC23-4925-A6C6-98C48F8710FF}"/>
              </a:ext>
            </a:extLst>
          </p:cNvPr>
          <p:cNvSpPr txBox="1"/>
          <p:nvPr/>
        </p:nvSpPr>
        <p:spPr>
          <a:xfrm flipH="1">
            <a:off x="8700940" y="904536"/>
            <a:ext cx="28374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2027 ----</a:t>
            </a:r>
          </a:p>
          <a:p>
            <a:pPr algn="ctr"/>
            <a:r>
              <a:rPr lang="es-ES" sz="1400" b="1" dirty="0"/>
              <a:t>MERCADO</a:t>
            </a:r>
          </a:p>
          <a:p>
            <a:pPr algn="ctr"/>
            <a:r>
              <a:rPr lang="es-ES" sz="1400" b="1" dirty="0"/>
              <a:t>INTERNACIONAL</a:t>
            </a:r>
            <a:endParaRPr lang="de-DE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2231DB-77E7-4442-9621-534BA72C3E65}"/>
              </a:ext>
            </a:extLst>
          </p:cNvPr>
          <p:cNvSpPr txBox="1"/>
          <p:nvPr/>
        </p:nvSpPr>
        <p:spPr>
          <a:xfrm flipH="1">
            <a:off x="6191454" y="2048075"/>
            <a:ext cx="21045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2026</a:t>
            </a:r>
          </a:p>
          <a:p>
            <a:pPr algn="ctr"/>
            <a:r>
              <a:rPr lang="es-ES" sz="1400" b="1" dirty="0"/>
              <a:t>MERCADO NACIONAL –</a:t>
            </a:r>
          </a:p>
          <a:p>
            <a:pPr algn="ctr"/>
            <a:r>
              <a:rPr lang="es-ES" sz="1400" b="1" dirty="0"/>
              <a:t>INTERNACIONAL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358033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5C84B00A-2062-4E70-8AD4-A114464A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000" y="1616065"/>
            <a:ext cx="10629202" cy="2636599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29F02-7E8D-405F-86D3-2E794F83D8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15760" y="5790078"/>
            <a:ext cx="270474" cy="270474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CC7194-A4D0-457B-9D3E-53681723AF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EA00C1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A00C1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EEC6C-3C57-4B01-80D3-53DFDB5F78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2333" y="1985772"/>
            <a:ext cx="2209032" cy="572833"/>
          </a:xfrm>
        </p:spPr>
        <p:txBody>
          <a:bodyPr/>
          <a:lstStyle/>
          <a:p>
            <a:r>
              <a:rPr lang="en-US" b="1" noProof="1"/>
              <a:t>DrC Marta L Baguer Díaz-Romañach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FD735F-3532-48E3-982E-20E3B7CD4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57332" y="2071306"/>
            <a:ext cx="2209031" cy="360445"/>
          </a:xfrm>
        </p:spPr>
        <p:txBody>
          <a:bodyPr/>
          <a:lstStyle/>
          <a:p>
            <a:r>
              <a:rPr lang="en-US" b="1" noProof="1"/>
              <a:t>Lic. Manuel Vilas Valiente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56F0BBC-32F1-4620-B380-877B895D83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25639" y="2184111"/>
            <a:ext cx="2034138" cy="360445"/>
          </a:xfrm>
        </p:spPr>
        <p:txBody>
          <a:bodyPr/>
          <a:lstStyle/>
          <a:p>
            <a:r>
              <a:rPr lang="en-US" b="1" noProof="1"/>
              <a:t>Lic Marcos A. Valdivié Rodr</a:t>
            </a:r>
            <a:r>
              <a:rPr lang="es-419" b="1" noProof="1"/>
              <a:t>í</a:t>
            </a:r>
            <a:r>
              <a:rPr lang="en-US" b="1" noProof="1"/>
              <a:t>guez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12FCC6-43B7-4221-A65B-003F82F881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08391" y="2003889"/>
            <a:ext cx="2034138" cy="360445"/>
          </a:xfrm>
        </p:spPr>
        <p:txBody>
          <a:bodyPr/>
          <a:lstStyle/>
          <a:p>
            <a:r>
              <a:rPr lang="en-US" b="1" noProof="1"/>
              <a:t>Lic. Claudia Olavarrieta Mtnez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5F3A4A-2857-4A67-818B-E62AB212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365146"/>
            <a:ext cx="7560000" cy="370166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QUIéNES</a:t>
            </a:r>
            <a:r>
              <a:rPr lang="en-US" dirty="0"/>
              <a:t> SOMOS?</a:t>
            </a:r>
          </a:p>
        </p:txBody>
      </p:sp>
      <p:sp>
        <p:nvSpPr>
          <p:cNvPr id="22" name="object 7" descr="Beige rectangle">
            <a:extLst>
              <a:ext uri="{FF2B5EF4-FFF2-40B4-BE49-F238E27FC236}">
                <a16:creationId xmlns:a16="http://schemas.microsoft.com/office/drawing/2014/main" id="{FEEE4553-844E-49F9-8166-2F2E938E3677}"/>
              </a:ext>
            </a:extLst>
          </p:cNvPr>
          <p:cNvSpPr/>
          <p:nvPr/>
        </p:nvSpPr>
        <p:spPr bwMode="white">
          <a:xfrm flipV="1">
            <a:off x="684000" y="656179"/>
            <a:ext cx="3605196" cy="15429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951CEE-7CE6-4A91-B2A1-B443273C6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13755" y="1219387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85FEF7-45BC-4B49-8329-097F2347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16939" y="1285248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CC7563-285F-46AC-90A3-8D8D6F494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93727" y="3830263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3D892D7-D87B-407B-85EF-921DF3E19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3922" y="3839414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A47850-696A-4153-953F-D3D2FB5C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8892" y="1219387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A2B84-DF3E-4987-A6D0-6E0DA090E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5" b="4531"/>
          <a:stretch/>
        </p:blipFill>
        <p:spPr>
          <a:xfrm>
            <a:off x="1293727" y="1037090"/>
            <a:ext cx="1109633" cy="8202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DFDED90-A2FD-44BD-8A84-B31C4FB94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63" y="947195"/>
            <a:ext cx="1013875" cy="961898"/>
          </a:xfrm>
          <a:prstGeom prst="rect">
            <a:avLst/>
          </a:prstGeo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05CE4205-939D-443D-8414-AEC3449E5C49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74356" y="908272"/>
            <a:ext cx="937745" cy="1077500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8C458FA8-AAA6-4012-A072-9B37D750F4C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11540" y="970381"/>
            <a:ext cx="883642" cy="915525"/>
          </a:xfrm>
        </p:spPr>
      </p:pic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C1AFC20B-B8BE-4314-92F4-B4A31437B75C}"/>
              </a:ext>
            </a:extLst>
          </p:cNvPr>
          <p:cNvSpPr txBox="1">
            <a:spLocks/>
          </p:cNvSpPr>
          <p:nvPr/>
        </p:nvSpPr>
        <p:spPr>
          <a:xfrm>
            <a:off x="369222" y="5165819"/>
            <a:ext cx="2034138" cy="12485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00C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Dr. Rigoberto García Gómez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00C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Dra. 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Merly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Puig Pérez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00C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Dr. Gabriel Alejandro Fundora Barrios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96C55E89-BDA9-42AA-BF00-E585801044C0}"/>
              </a:ext>
            </a:extLst>
          </p:cNvPr>
          <p:cNvSpPr txBox="1">
            <a:spLocks/>
          </p:cNvSpPr>
          <p:nvPr/>
        </p:nvSpPr>
        <p:spPr>
          <a:xfrm>
            <a:off x="9806" y="4446438"/>
            <a:ext cx="3016578" cy="633662"/>
          </a:xfrm>
          <a:prstGeom prst="rect">
            <a:avLst/>
          </a:prstGeom>
          <a:solidFill>
            <a:schemeClr val="tx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800" b="0" kern="1200" cap="none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00C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419" sz="1800" b="1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Hospital Clínico Quirúrgico Hermanos Ameijeiras</a:t>
            </a:r>
            <a:endParaRPr kumimoji="0" lang="en-US" sz="1800" b="1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18B0AE-41FA-43BC-B58E-BE4B915E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0181" y="3841369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55BC9-ABFC-4BA6-A500-C9C23BA20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31" y="3296291"/>
            <a:ext cx="1125112" cy="101815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E0FAC8E-8B90-4A42-A9C5-90BA961E3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435" y="3677029"/>
            <a:ext cx="1453047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BD1EAC-A75B-4856-955C-0FFBE164F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550" y="3127994"/>
            <a:ext cx="3767393" cy="6222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46BED80-029C-4028-8AC2-12935286FCCF}"/>
              </a:ext>
            </a:extLst>
          </p:cNvPr>
          <p:cNvSpPr txBox="1"/>
          <p:nvPr/>
        </p:nvSpPr>
        <p:spPr>
          <a:xfrm>
            <a:off x="2900097" y="3850712"/>
            <a:ext cx="333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Comunidad de Especialistas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19, 9 hospitales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540DF65-B851-4B0C-89A1-1AACDA270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0802" y="3150275"/>
            <a:ext cx="1311077" cy="198314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A428E39-3DF5-46CE-9B8E-A23331E27C36}"/>
              </a:ext>
            </a:extLst>
          </p:cNvPr>
          <p:cNvSpPr txBox="1"/>
          <p:nvPr/>
        </p:nvSpPr>
        <p:spPr>
          <a:xfrm>
            <a:off x="6985938" y="5352670"/>
            <a:ext cx="174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  Estudiantes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2B211B-66E6-4071-BBA9-CA1D224894CF}"/>
              </a:ext>
            </a:extLst>
          </p:cNvPr>
          <p:cNvSpPr txBox="1"/>
          <p:nvPr/>
        </p:nvSpPr>
        <p:spPr>
          <a:xfrm>
            <a:off x="9436032" y="2199831"/>
            <a:ext cx="231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Lic. Amanda Noris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8FDE52-EEBE-4F9E-929C-3A4364CD5633}"/>
              </a:ext>
            </a:extLst>
          </p:cNvPr>
          <p:cNvSpPr txBox="1"/>
          <p:nvPr/>
        </p:nvSpPr>
        <p:spPr>
          <a:xfrm>
            <a:off x="9753998" y="4485188"/>
            <a:ext cx="199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Lic. Daniel Abad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7" name="AutoShape 2" descr="O esta?">
            <a:extLst>
              <a:ext uri="{FF2B5EF4-FFF2-40B4-BE49-F238E27FC236}">
                <a16:creationId xmlns:a16="http://schemas.microsoft.com/office/drawing/2014/main" id="{7EC6FAE2-F0A1-44A1-AFDB-63F0AEFDA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2F3CD64-92A0-466A-A9ED-D1EB25EA8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3463" y="877792"/>
            <a:ext cx="989717" cy="1257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EBEDD-F3DD-4972-B6BE-F7D239B8AE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6157" y="5215599"/>
            <a:ext cx="3725783" cy="1113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06543-54BB-4921-A31A-4D2EDAE2E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03" y="2801687"/>
            <a:ext cx="1032936" cy="1559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BDBA1B-BC72-4DE4-8F0E-CFEFBB207A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7701" y="5113179"/>
            <a:ext cx="2621239" cy="114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1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BCF3018-B6A1-466B-8DD1-33E8A84FE80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3280" y="0"/>
            <a:ext cx="13035280" cy="6868048"/>
          </a:xfrm>
          <a:solidFill>
            <a:srgbClr val="EA17C5">
              <a:alpha val="69804"/>
            </a:srgbClr>
          </a:solidFill>
        </p:spPr>
        <p:txBody>
          <a:bodyPr/>
          <a:lstStyle/>
          <a:p>
            <a:pPr algn="ctr">
              <a:lnSpc>
                <a:spcPct val="110000"/>
              </a:lnSpc>
            </a:pPr>
            <a:br>
              <a:rPr lang="en-US" sz="4800" dirty="0"/>
            </a:br>
            <a:br>
              <a:rPr lang="en-US" sz="3600" dirty="0"/>
            </a:br>
            <a:r>
              <a:rPr lang="es-ES" sz="4000" b="1" cap="none" dirty="0"/>
              <a:t>Únase y sea parte de la revolución en la medicina cubana. </a:t>
            </a:r>
            <a:endParaRPr lang="en-US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76FD3-EFD1-4361-90AA-0A53A7570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882" y="2383079"/>
            <a:ext cx="5636956" cy="9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rgbClr val="000000"/>
      </a:dk1>
      <a:lt1>
        <a:srgbClr val="FFFFFF"/>
      </a:lt1>
      <a:dk2>
        <a:srgbClr val="EA00C1"/>
      </a:dk2>
      <a:lt2>
        <a:srgbClr val="FF93C6"/>
      </a:lt2>
      <a:accent1>
        <a:srgbClr val="FFFFFF"/>
      </a:accent1>
      <a:accent2>
        <a:srgbClr val="EA00C1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Office PowerPoint</Application>
  <PresentationFormat>Widescreen</PresentationFormat>
  <Paragraphs>97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</vt:lpstr>
      <vt:lpstr>Calibri</vt:lpstr>
      <vt:lpstr>Calibri Light</vt:lpstr>
      <vt:lpstr>Courier New</vt:lpstr>
      <vt:lpstr>Gill Sans MT</vt:lpstr>
      <vt:lpstr>Office Theme</vt:lpstr>
      <vt:lpstr>1_Office Theme</vt:lpstr>
      <vt:lpstr>  Primer proyecto de su tipo en Cuba</vt:lpstr>
      <vt:lpstr>PowerPoint Presentation</vt:lpstr>
      <vt:lpstr>Similares</vt:lpstr>
      <vt:lpstr>PowerPoint Presentation</vt:lpstr>
      <vt:lpstr>PowerPoint Presentation</vt:lpstr>
      <vt:lpstr>¿QUIéNES SOMOS?</vt:lpstr>
      <vt:lpstr>  Únase y sea parte de la revolución en la medicina cubana.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Daniel</cp:lastModifiedBy>
  <cp:revision>18</cp:revision>
  <dcterms:created xsi:type="dcterms:W3CDTF">2025-02-09T17:46:26Z</dcterms:created>
  <dcterms:modified xsi:type="dcterms:W3CDTF">2025-02-19T01:26:56Z</dcterms:modified>
</cp:coreProperties>
</file>